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 id="2147483659" r:id="rId2"/>
    <p:sldMasterId id="2147483661" r:id="rId3"/>
    <p:sldMasterId id="2147483663" r:id="rId4"/>
    <p:sldMasterId id="2147483665" r:id="rId5"/>
    <p:sldMasterId id="2147483667" r:id="rId6"/>
    <p:sldMasterId id="2147483669" r:id="rId7"/>
  </p:sldMasterIdLst>
  <p:notesMasterIdLst>
    <p:notesMasterId r:id="rId25"/>
  </p:notesMasterIdLst>
  <p:handoutMasterIdLst>
    <p:handoutMasterId r:id="rId26"/>
  </p:handoutMasterIdLst>
  <p:sldIdLst>
    <p:sldId id="256" r:id="rId8"/>
    <p:sldId id="271" r:id="rId9"/>
    <p:sldId id="322" r:id="rId10"/>
    <p:sldId id="327" r:id="rId11"/>
    <p:sldId id="328" r:id="rId12"/>
    <p:sldId id="329" r:id="rId13"/>
    <p:sldId id="330" r:id="rId14"/>
    <p:sldId id="331" r:id="rId15"/>
    <p:sldId id="332" r:id="rId16"/>
    <p:sldId id="323" r:id="rId17"/>
    <p:sldId id="333" r:id="rId18"/>
    <p:sldId id="334" r:id="rId19"/>
    <p:sldId id="335" r:id="rId20"/>
    <p:sldId id="337" r:id="rId21"/>
    <p:sldId id="336" r:id="rId22"/>
    <p:sldId id="339" r:id="rId23"/>
    <p:sldId id="305" r:id="rId24"/>
  </p:sldIdLst>
  <p:sldSz cx="9144000" cy="5143500" type="screen16x9"/>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F6F0"/>
    <a:srgbClr val="FAFAFA"/>
    <a:srgbClr val="B91121"/>
    <a:srgbClr val="F7F7F7"/>
    <a:srgbClr val="700000"/>
    <a:srgbClr val="993300"/>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68" autoAdjust="0"/>
    <p:restoredTop sz="50909" autoAdjust="0"/>
  </p:normalViewPr>
  <p:slideViewPr>
    <p:cSldViewPr>
      <p:cViewPr varScale="1">
        <p:scale>
          <a:sx n="74" d="100"/>
          <a:sy n="74" d="100"/>
        </p:scale>
        <p:origin x="1266" y="66"/>
      </p:cViewPr>
      <p:guideLst>
        <p:guide orient="horz" pos="162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handoutMaster" Target="handoutMasters/handoutMaster1.xml"/><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slide" Target="slides/slide17.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08527FB-FE76-4084-A4B5-73CF53F729C0}"/>
              </a:ext>
            </a:extLst>
          </p:cNvPr>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r>
              <a:rPr lang="en-US"/>
              <a:t>Day 1: Review</a:t>
            </a:r>
          </a:p>
        </p:txBody>
      </p:sp>
      <p:sp>
        <p:nvSpPr>
          <p:cNvPr id="3" name="Date Placeholder 2">
            <a:extLst>
              <a:ext uri="{FF2B5EF4-FFF2-40B4-BE49-F238E27FC236}">
                <a16:creationId xmlns:a16="http://schemas.microsoft.com/office/drawing/2014/main" id="{F568F02B-60BE-4335-BB92-C63482ECECC7}"/>
              </a:ext>
            </a:extLst>
          </p:cNvPr>
          <p:cNvSpPr>
            <a:spLocks noGrp="1"/>
          </p:cNvSpPr>
          <p:nvPr>
            <p:ph type="dt" sz="quarter" idx="1"/>
          </p:nvPr>
        </p:nvSpPr>
        <p:spPr>
          <a:xfrm>
            <a:off x="3970338" y="0"/>
            <a:ext cx="3038475" cy="466725"/>
          </a:xfrm>
          <a:prstGeom prst="rect">
            <a:avLst/>
          </a:prstGeom>
        </p:spPr>
        <p:txBody>
          <a:bodyPr vert="horz" lIns="91440" tIns="45720" rIns="91440" bIns="45720" rtlCol="0"/>
          <a:lstStyle>
            <a:lvl1pPr algn="r">
              <a:defRPr sz="1200"/>
            </a:lvl1pPr>
          </a:lstStyle>
          <a:p>
            <a:fld id="{F0B56A58-A590-4E80-B82C-74619FEBD2E3}" type="datetimeFigureOut">
              <a:rPr lang="en-US" smtClean="0"/>
              <a:t>4/5/2020</a:t>
            </a:fld>
            <a:endParaRPr lang="en-US"/>
          </a:p>
        </p:txBody>
      </p:sp>
      <p:sp>
        <p:nvSpPr>
          <p:cNvPr id="4" name="Footer Placeholder 3">
            <a:extLst>
              <a:ext uri="{FF2B5EF4-FFF2-40B4-BE49-F238E27FC236}">
                <a16:creationId xmlns:a16="http://schemas.microsoft.com/office/drawing/2014/main" id="{6F42BD18-F090-4BB2-850A-B963921B9F26}"/>
              </a:ext>
            </a:extLst>
          </p:cNvPr>
          <p:cNvSpPr>
            <a:spLocks noGrp="1"/>
          </p:cNvSpPr>
          <p:nvPr>
            <p:ph type="ftr" sz="quarter" idx="2"/>
          </p:nvPr>
        </p:nvSpPr>
        <p:spPr>
          <a:xfrm>
            <a:off x="0" y="8829675"/>
            <a:ext cx="3038475" cy="466725"/>
          </a:xfrm>
          <a:prstGeom prst="rect">
            <a:avLst/>
          </a:prstGeom>
        </p:spPr>
        <p:txBody>
          <a:bodyPr vert="horz" lIns="91440" tIns="45720" rIns="91440" bIns="45720" rtlCol="0" anchor="b"/>
          <a:lstStyle>
            <a:lvl1pPr algn="l">
              <a:defRPr sz="1200"/>
            </a:lvl1pPr>
          </a:lstStyle>
          <a:p>
            <a:r>
              <a:rPr lang="en-US"/>
              <a:t>Advanced Python</a:t>
            </a:r>
          </a:p>
        </p:txBody>
      </p:sp>
      <p:sp>
        <p:nvSpPr>
          <p:cNvPr id="5" name="Slide Number Placeholder 4">
            <a:extLst>
              <a:ext uri="{FF2B5EF4-FFF2-40B4-BE49-F238E27FC236}">
                <a16:creationId xmlns:a16="http://schemas.microsoft.com/office/drawing/2014/main" id="{2E43B56E-F6E0-4949-A734-CFDAEC45A37B}"/>
              </a:ext>
            </a:extLst>
          </p:cNvPr>
          <p:cNvSpPr>
            <a:spLocks noGrp="1"/>
          </p:cNvSpPr>
          <p:nvPr>
            <p:ph type="sldNum" sz="quarter" idx="3"/>
          </p:nvPr>
        </p:nvSpPr>
        <p:spPr>
          <a:xfrm>
            <a:off x="3970338" y="8829675"/>
            <a:ext cx="3038475" cy="466725"/>
          </a:xfrm>
          <a:prstGeom prst="rect">
            <a:avLst/>
          </a:prstGeom>
        </p:spPr>
        <p:txBody>
          <a:bodyPr vert="horz" lIns="91440" tIns="45720" rIns="91440" bIns="45720" rtlCol="0" anchor="b"/>
          <a:lstStyle>
            <a:lvl1pPr algn="r">
              <a:defRPr sz="1200"/>
            </a:lvl1pPr>
          </a:lstStyle>
          <a:p>
            <a:fld id="{0127BCAE-15DD-4BC9-B0C3-7AE0B233AE80}" type="slidenum">
              <a:rPr lang="en-US" smtClean="0"/>
              <a:t>‹#›</a:t>
            </a:fld>
            <a:endParaRPr lang="en-US"/>
          </a:p>
        </p:txBody>
      </p:sp>
    </p:spTree>
    <p:extLst>
      <p:ext uri="{BB962C8B-B14F-4D97-AF65-F5344CB8AC3E}">
        <p14:creationId xmlns:p14="http://schemas.microsoft.com/office/powerpoint/2010/main" val="4250292731"/>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image1.jpeg>
</file>

<file path=ppt/media/image10.png>
</file>

<file path=ppt/media/image11.png>
</file>

<file path=ppt/media/image12.jpeg>
</file>

<file path=ppt/media/image2.jpeg>
</file>

<file path=ppt/media/image3.jpg>
</file>

<file path=ppt/media/image4.jpg>
</file>

<file path=ppt/media/image5.jpg>
</file>

<file path=ppt/media/image6.jp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155" cy="464663"/>
          </a:xfrm>
          <a:prstGeom prst="rect">
            <a:avLst/>
          </a:prstGeom>
        </p:spPr>
        <p:txBody>
          <a:bodyPr vert="horz" lIns="90663" tIns="45331" rIns="90663" bIns="45331" rtlCol="0"/>
          <a:lstStyle>
            <a:lvl1pPr algn="l">
              <a:defRPr sz="1200"/>
            </a:lvl1pPr>
          </a:lstStyle>
          <a:p>
            <a:r>
              <a:rPr lang="en-US"/>
              <a:t>Day 1: Review</a:t>
            </a:r>
          </a:p>
        </p:txBody>
      </p:sp>
      <p:sp>
        <p:nvSpPr>
          <p:cNvPr id="3" name="Date Placeholder 2"/>
          <p:cNvSpPr>
            <a:spLocks noGrp="1"/>
          </p:cNvSpPr>
          <p:nvPr>
            <p:ph type="dt" idx="1"/>
          </p:nvPr>
        </p:nvSpPr>
        <p:spPr>
          <a:xfrm>
            <a:off x="3970673" y="0"/>
            <a:ext cx="3038155" cy="464663"/>
          </a:xfrm>
          <a:prstGeom prst="rect">
            <a:avLst/>
          </a:prstGeom>
        </p:spPr>
        <p:txBody>
          <a:bodyPr vert="horz" lIns="90663" tIns="45331" rIns="90663" bIns="45331" rtlCol="0"/>
          <a:lstStyle>
            <a:lvl1pPr algn="r">
              <a:defRPr sz="1200"/>
            </a:lvl1pPr>
          </a:lstStyle>
          <a:p>
            <a:fld id="{9BCA2E56-26A7-48B0-8AC1-3B2414D82EA3}" type="datetimeFigureOut">
              <a:rPr lang="en-US" smtClean="0"/>
              <a:t>4/5/2020</a:t>
            </a:fld>
            <a:endParaRPr lang="en-US"/>
          </a:p>
        </p:txBody>
      </p:sp>
      <p:sp>
        <p:nvSpPr>
          <p:cNvPr id="4" name="Slide Image Placeholder 3"/>
          <p:cNvSpPr>
            <a:spLocks noGrp="1" noRot="1" noChangeAspect="1"/>
          </p:cNvSpPr>
          <p:nvPr>
            <p:ph type="sldImg" idx="2"/>
          </p:nvPr>
        </p:nvSpPr>
        <p:spPr>
          <a:xfrm>
            <a:off x="407988" y="698500"/>
            <a:ext cx="6194425" cy="3484563"/>
          </a:xfrm>
          <a:prstGeom prst="rect">
            <a:avLst/>
          </a:prstGeom>
          <a:noFill/>
          <a:ln w="12700">
            <a:solidFill>
              <a:prstClr val="black"/>
            </a:solidFill>
          </a:ln>
        </p:spPr>
        <p:txBody>
          <a:bodyPr vert="horz" lIns="90663" tIns="45331" rIns="90663" bIns="45331" rtlCol="0" anchor="ctr"/>
          <a:lstStyle/>
          <a:p>
            <a:endParaRPr lang="en-US"/>
          </a:p>
        </p:txBody>
      </p:sp>
      <p:sp>
        <p:nvSpPr>
          <p:cNvPr id="5" name="Notes Placeholder 4"/>
          <p:cNvSpPr>
            <a:spLocks noGrp="1"/>
          </p:cNvSpPr>
          <p:nvPr>
            <p:ph type="body" sz="quarter" idx="3"/>
          </p:nvPr>
        </p:nvSpPr>
        <p:spPr>
          <a:xfrm>
            <a:off x="701355" y="4415081"/>
            <a:ext cx="5607691" cy="4183538"/>
          </a:xfrm>
          <a:prstGeom prst="rect">
            <a:avLst/>
          </a:prstGeom>
        </p:spPr>
        <p:txBody>
          <a:bodyPr vert="horz" lIns="90663" tIns="45331" rIns="90663" bIns="45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30163"/>
            <a:ext cx="3038155" cy="464663"/>
          </a:xfrm>
          <a:prstGeom prst="rect">
            <a:avLst/>
          </a:prstGeom>
        </p:spPr>
        <p:txBody>
          <a:bodyPr vert="horz" lIns="90663" tIns="45331" rIns="90663" bIns="45331" rtlCol="0" anchor="b"/>
          <a:lstStyle>
            <a:lvl1pPr algn="l">
              <a:defRPr sz="1200"/>
            </a:lvl1pPr>
          </a:lstStyle>
          <a:p>
            <a:r>
              <a:rPr lang="en-US"/>
              <a:t>Advanced Python</a:t>
            </a:r>
          </a:p>
        </p:txBody>
      </p:sp>
      <p:sp>
        <p:nvSpPr>
          <p:cNvPr id="7" name="Slide Number Placeholder 6"/>
          <p:cNvSpPr>
            <a:spLocks noGrp="1"/>
          </p:cNvSpPr>
          <p:nvPr>
            <p:ph type="sldNum" sz="quarter" idx="5"/>
          </p:nvPr>
        </p:nvSpPr>
        <p:spPr>
          <a:xfrm>
            <a:off x="3970673" y="8830163"/>
            <a:ext cx="3038155" cy="464663"/>
          </a:xfrm>
          <a:prstGeom prst="rect">
            <a:avLst/>
          </a:prstGeom>
        </p:spPr>
        <p:txBody>
          <a:bodyPr vert="horz" lIns="90663" tIns="45331" rIns="90663" bIns="45331" rtlCol="0" anchor="b"/>
          <a:lstStyle>
            <a:lvl1pPr algn="r">
              <a:defRPr sz="1200"/>
            </a:lvl1pPr>
          </a:lstStyle>
          <a:p>
            <a:fld id="{1C96B062-DEDE-4399-8EE2-30F35F5C98D8}" type="slidenum">
              <a:rPr lang="en-US" smtClean="0"/>
              <a:t>‹#›</a:t>
            </a:fld>
            <a:endParaRPr lang="en-US"/>
          </a:p>
        </p:txBody>
      </p:sp>
    </p:spTree>
    <p:extLst>
      <p:ext uri="{BB962C8B-B14F-4D97-AF65-F5344CB8AC3E}">
        <p14:creationId xmlns:p14="http://schemas.microsoft.com/office/powerpoint/2010/main" val="57034135"/>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1C96B062-DEDE-4399-8EE2-30F35F5C98D8}" type="slidenum">
              <a:rPr lang="en-US" smtClean="0"/>
              <a:t>1</a:t>
            </a:fld>
            <a:endParaRPr lang="en-US"/>
          </a:p>
        </p:txBody>
      </p:sp>
      <p:sp>
        <p:nvSpPr>
          <p:cNvPr id="5" name="Footer Placeholder 4">
            <a:extLst>
              <a:ext uri="{FF2B5EF4-FFF2-40B4-BE49-F238E27FC236}">
                <a16:creationId xmlns:a16="http://schemas.microsoft.com/office/drawing/2014/main" id="{E6647E0C-7E83-43EC-A4D1-094D0725F08E}"/>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7D87EEA3-1ED5-47DC-AF04-7F2FC4300749}"/>
              </a:ext>
            </a:extLst>
          </p:cNvPr>
          <p:cNvSpPr>
            <a:spLocks noGrp="1"/>
          </p:cNvSpPr>
          <p:nvPr>
            <p:ph type="hdr" sz="quarter" idx="12"/>
          </p:nvPr>
        </p:nvSpPr>
        <p:spPr/>
        <p:txBody>
          <a:bodyPr/>
          <a:lstStyle/>
          <a:p>
            <a:r>
              <a:rPr lang="en-US"/>
              <a:t>Day 1: Review</a:t>
            </a:r>
          </a:p>
        </p:txBody>
      </p:sp>
    </p:spTree>
    <p:extLst>
      <p:ext uri="{BB962C8B-B14F-4D97-AF65-F5344CB8AC3E}">
        <p14:creationId xmlns:p14="http://schemas.microsoft.com/office/powerpoint/2010/main" val="41558499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the design over with objects from the start. The most important thing to ask yourself is “what do these objects do?” Tokens? Cells? They really don’t do much, do they? My gut tells me they will fall out of our design, but lets wait and see.</a:t>
            </a:r>
          </a:p>
          <a:p>
            <a:endParaRPr lang="en-US" dirty="0"/>
          </a:p>
          <a:p>
            <a:r>
              <a:rPr lang="en-US" dirty="0"/>
              <a:t>Put yourself in the shoes of someone wanting to use your code. What would someone want to tell your objects to do? Don’t worry about what’s inside the objects … worry about the objects’ public interface. What public methods should it have to please the customer (the other developers)? Your code should cater to the customer. Don’t make the customer dock to your interface because it is easier for you to code.</a:t>
            </a:r>
          </a:p>
          <a:p>
            <a:endParaRPr lang="en-US" dirty="0"/>
          </a:p>
          <a:p>
            <a:r>
              <a:rPr lang="en-US" dirty="0"/>
              <a:t>#1 #2 #3 #4 #5 The board</a:t>
            </a:r>
          </a:p>
          <a:p>
            <a:endParaRPr lang="en-US" dirty="0"/>
          </a:p>
          <a:p>
            <a:r>
              <a:rPr lang="en-US" dirty="0"/>
              <a:t>#6 #7 The player</a:t>
            </a:r>
          </a:p>
          <a:p>
            <a:endParaRPr lang="en-US" dirty="0"/>
          </a:p>
          <a:p>
            <a:r>
              <a:rPr lang="en-US" dirty="0"/>
              <a:t>Notice that the “get move” doesn’t actually MAKE the move on the board. All it does is calculate the next move. It’s up to the main logic to ASK the object for the move and then PLACE TOKEN on the board.</a:t>
            </a:r>
          </a:p>
          <a:p>
            <a:endParaRPr lang="en-US" dirty="0"/>
          </a:p>
          <a:p>
            <a:r>
              <a:rPr lang="en-US" dirty="0"/>
              <a:t>There is a relationship between a player and a board, but what is it? Does the player keep a pointer to the board? The board to the players? Does a player HAVE a token? That’s what this constructor says … Hey player, here is your permanent token and your one and only board.</a:t>
            </a:r>
          </a:p>
          <a:p>
            <a:endParaRPr lang="en-US" dirty="0"/>
          </a:p>
          <a:p>
            <a:r>
              <a:rPr lang="en-US" dirty="0"/>
              <a:t>But the player doesn’t have to be so coupled to the board. We could do this #8. The player is tied to anything. When we want the player to make a move, we pass it the token to use and the board to use in calculating the next move.</a:t>
            </a:r>
          </a:p>
          <a:p>
            <a:endParaRPr lang="en-US" dirty="0"/>
          </a:p>
          <a:p>
            <a:r>
              <a:rPr lang="en-US" dirty="0"/>
              <a:t>Think of a chess champion playing 10 matches at the same time. The champ moves from board to board … sometimes white, sometimes black. The champ is tied down to any one board, and do the pieces really care who is moving them? I like this loose association better. The player knows how to evaluate a board for a move. And the board knows how to register a move. But neither is tied to the other.</a:t>
            </a:r>
          </a:p>
        </p:txBody>
      </p:sp>
      <p:sp>
        <p:nvSpPr>
          <p:cNvPr id="4" name="Slide Number Placeholder 3"/>
          <p:cNvSpPr>
            <a:spLocks noGrp="1"/>
          </p:cNvSpPr>
          <p:nvPr>
            <p:ph type="sldNum" sz="quarter" idx="10"/>
          </p:nvPr>
        </p:nvSpPr>
        <p:spPr/>
        <p:txBody>
          <a:bodyPr/>
          <a:lstStyle/>
          <a:p>
            <a:fld id="{1C96B062-DEDE-4399-8EE2-30F35F5C98D8}" type="slidenum">
              <a:rPr lang="en-US" smtClean="0"/>
              <a:t>10</a:t>
            </a:fld>
            <a:endParaRPr lang="en-US"/>
          </a:p>
        </p:txBody>
      </p:sp>
      <p:sp>
        <p:nvSpPr>
          <p:cNvPr id="5" name="Footer Placeholder 4">
            <a:extLst>
              <a:ext uri="{FF2B5EF4-FFF2-40B4-BE49-F238E27FC236}">
                <a16:creationId xmlns:a16="http://schemas.microsoft.com/office/drawing/2014/main" id="{ABF3409F-30C1-4153-A81E-9036E16E9C8C}"/>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F9A39BC0-89FA-403C-B798-8FC03FCDDEE8}"/>
              </a:ext>
            </a:extLst>
          </p:cNvPr>
          <p:cNvSpPr>
            <a:spLocks noGrp="1"/>
          </p:cNvSpPr>
          <p:nvPr>
            <p:ph type="hdr" sz="quarter" idx="12"/>
          </p:nvPr>
        </p:nvSpPr>
        <p:spPr/>
        <p:txBody>
          <a:bodyPr/>
          <a:lstStyle/>
          <a:p>
            <a:r>
              <a:rPr lang="en-US"/>
              <a:t>Day 1: Review</a:t>
            </a:r>
          </a:p>
        </p:txBody>
      </p:sp>
    </p:spTree>
    <p:extLst>
      <p:ext uri="{BB962C8B-B14F-4D97-AF65-F5344CB8AC3E}">
        <p14:creationId xmlns:p14="http://schemas.microsoft.com/office/powerpoint/2010/main" val="2195204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like to think with pictures … doodling on a whiteboard. When you start drawing you’ll find it feels natural to use boxes to show objects and arrows to show relationships between them. Use whatever style you want when you are designing things. Maybe your developer team has its own format.</a:t>
            </a:r>
          </a:p>
          <a:p>
            <a:endParaRPr lang="en-US" dirty="0"/>
          </a:p>
          <a:p>
            <a:r>
              <a:rPr lang="en-US" dirty="0"/>
              <a:t>There is a very formal drawing scheme called UML, unified modeling language, that we’ll dive into later in the course. We tend to save the very formal notations for final documentation … kind of like waiting till you’ve written your code to draw up a flow chart.</a:t>
            </a:r>
          </a:p>
          <a:p>
            <a:endParaRPr lang="en-US" dirty="0"/>
          </a:p>
          <a:p>
            <a:r>
              <a:rPr lang="en-US" dirty="0"/>
              <a:t>In UML, the name of the object in bold. Here we have our #1 #2 Status and Token </a:t>
            </a:r>
            <a:r>
              <a:rPr lang="en-US" dirty="0" err="1"/>
              <a:t>enums</a:t>
            </a:r>
            <a:r>
              <a:rPr lang="en-US" dirty="0"/>
              <a:t>. This syntax shows that these are </a:t>
            </a:r>
            <a:r>
              <a:rPr lang="en-US" dirty="0" err="1"/>
              <a:t>enums</a:t>
            </a:r>
            <a:r>
              <a:rPr lang="en-US" dirty="0"/>
              <a:t> with these possible values.</a:t>
            </a:r>
          </a:p>
          <a:p>
            <a:endParaRPr lang="en-US" dirty="0"/>
          </a:p>
          <a:p>
            <a:r>
              <a:rPr lang="en-US" dirty="0"/>
              <a:t>#3 Here is our board. UML uses pluses to show public methods. You can see what parameters they take and what they return. We’ve been through this exercise when these were just functions!</a:t>
            </a:r>
          </a:p>
          <a:p>
            <a:endParaRPr lang="en-US" dirty="0"/>
          </a:p>
          <a:p>
            <a:r>
              <a:rPr lang="en-US" dirty="0"/>
              <a:t>#4 The arrow shows relationship. There are many ways objects can be related! The open arrow here just show an association of some kind. Specifically, the </a:t>
            </a:r>
            <a:r>
              <a:rPr lang="en-US" dirty="0" err="1"/>
              <a:t>getStatus</a:t>
            </a:r>
            <a:r>
              <a:rPr lang="en-US" dirty="0"/>
              <a:t> method returns a Status value.</a:t>
            </a:r>
          </a:p>
          <a:p>
            <a:endParaRPr lang="en-US" dirty="0"/>
          </a:p>
          <a:p>
            <a:r>
              <a:rPr lang="en-US" dirty="0"/>
              <a:t>#5 And the board has a couple of functions that use Token. There is a relationship between the board and the token.</a:t>
            </a:r>
          </a:p>
          <a:p>
            <a:endParaRPr lang="en-US" dirty="0"/>
          </a:p>
          <a:p>
            <a:r>
              <a:rPr lang="en-US" dirty="0"/>
              <a:t>#6 How abut the player? The player knows about Board and Token … it has a method that takes both. #7 It has a relationship to both.</a:t>
            </a:r>
          </a:p>
          <a:p>
            <a:endParaRPr lang="en-US" dirty="0"/>
          </a:p>
          <a:p>
            <a:r>
              <a:rPr lang="en-US" dirty="0"/>
              <a:t>Notice the board has NO concept – no relationship to a Player … or a token.</a:t>
            </a:r>
          </a:p>
          <a:p>
            <a:endParaRPr lang="en-US" dirty="0"/>
          </a:p>
          <a:p>
            <a:r>
              <a:rPr lang="en-US" dirty="0"/>
              <a:t>#8 What about cells? The solid diamond shows composition. #9 The board is built from exactly 9 cells. #10 And the cell can hold 1 and only 1 token.</a:t>
            </a:r>
          </a:p>
          <a:p>
            <a:endParaRPr lang="en-US" dirty="0"/>
          </a:p>
          <a:p>
            <a:r>
              <a:rPr lang="en-US" dirty="0"/>
              <a:t>UML lets us show different kinds of relationships and the number of objects that participate in the relationship.</a:t>
            </a:r>
          </a:p>
          <a:p>
            <a:endParaRPr lang="en-US" dirty="0"/>
          </a:p>
          <a:p>
            <a:r>
              <a:rPr lang="en-US" dirty="0"/>
              <a:t>We’ll talk more about UML and modeling later in the chapter. I just wanted to give you a feel for it here. But from the diagram I can already see something useful about Cell. Nobody but board uses it, and it really doesn’t have any useful methods to call. It is clear to me now that Cell is just an implementation detail of the board. We won’t need a formal cell object.</a:t>
            </a:r>
          </a:p>
        </p:txBody>
      </p:sp>
      <p:sp>
        <p:nvSpPr>
          <p:cNvPr id="4" name="Header Placeholder 3"/>
          <p:cNvSpPr>
            <a:spLocks noGrp="1"/>
          </p:cNvSpPr>
          <p:nvPr>
            <p:ph type="hdr" sz="quarter"/>
          </p:nvPr>
        </p:nvSpPr>
        <p:spPr/>
        <p:txBody>
          <a:bodyPr/>
          <a:lstStyle/>
          <a:p>
            <a:r>
              <a:rPr lang="en-US"/>
              <a:t>Day 1: Review</a:t>
            </a:r>
          </a:p>
        </p:txBody>
      </p:sp>
      <p:sp>
        <p:nvSpPr>
          <p:cNvPr id="5" name="Footer Placeholder 4"/>
          <p:cNvSpPr>
            <a:spLocks noGrp="1"/>
          </p:cNvSpPr>
          <p:nvPr>
            <p:ph type="ftr" sz="quarter" idx="4"/>
          </p:nvPr>
        </p:nvSpPr>
        <p:spPr/>
        <p:txBody>
          <a:bodyPr/>
          <a:lstStyle/>
          <a:p>
            <a:r>
              <a:rPr lang="en-US"/>
              <a:t>Advanced Python</a:t>
            </a:r>
          </a:p>
        </p:txBody>
      </p:sp>
      <p:sp>
        <p:nvSpPr>
          <p:cNvPr id="6" name="Slide Number Placeholder 5"/>
          <p:cNvSpPr>
            <a:spLocks noGrp="1"/>
          </p:cNvSpPr>
          <p:nvPr>
            <p:ph type="sldNum" sz="quarter" idx="5"/>
          </p:nvPr>
        </p:nvSpPr>
        <p:spPr/>
        <p:txBody>
          <a:bodyPr/>
          <a:lstStyle/>
          <a:p>
            <a:fld id="{1C96B062-DEDE-4399-8EE2-30F35F5C98D8}" type="slidenum">
              <a:rPr lang="en-US" smtClean="0"/>
              <a:t>11</a:t>
            </a:fld>
            <a:endParaRPr lang="en-US"/>
          </a:p>
        </p:txBody>
      </p:sp>
    </p:spTree>
    <p:extLst>
      <p:ext uri="{BB962C8B-B14F-4D97-AF65-F5344CB8AC3E}">
        <p14:creationId xmlns:p14="http://schemas.microsoft.com/office/powerpoint/2010/main" val="32215491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a person … the code that uses our objects. We haven’t picked on Java much so here we go.</a:t>
            </a:r>
          </a:p>
          <a:p>
            <a:endParaRPr lang="en-US" dirty="0"/>
          </a:p>
          <a:p>
            <a:r>
              <a:rPr lang="en-US" dirty="0"/>
              <a:t>Our customer</a:t>
            </a:r>
          </a:p>
          <a:p>
            <a:endParaRPr lang="en-US" dirty="0"/>
          </a:p>
          <a:p>
            <a:r>
              <a:rPr lang="en-US" dirty="0"/>
              <a:t>That’s what we want. Let’s go make the objects do this.</a:t>
            </a:r>
          </a:p>
        </p:txBody>
      </p:sp>
      <p:sp>
        <p:nvSpPr>
          <p:cNvPr id="4" name="Header Placeholder 3"/>
          <p:cNvSpPr>
            <a:spLocks noGrp="1"/>
          </p:cNvSpPr>
          <p:nvPr>
            <p:ph type="hdr" sz="quarter"/>
          </p:nvPr>
        </p:nvSpPr>
        <p:spPr/>
        <p:txBody>
          <a:bodyPr/>
          <a:lstStyle/>
          <a:p>
            <a:r>
              <a:rPr lang="en-US"/>
              <a:t>Day 1: Review</a:t>
            </a:r>
          </a:p>
        </p:txBody>
      </p:sp>
      <p:sp>
        <p:nvSpPr>
          <p:cNvPr id="5" name="Footer Placeholder 4"/>
          <p:cNvSpPr>
            <a:spLocks noGrp="1"/>
          </p:cNvSpPr>
          <p:nvPr>
            <p:ph type="ftr" sz="quarter" idx="4"/>
          </p:nvPr>
        </p:nvSpPr>
        <p:spPr/>
        <p:txBody>
          <a:bodyPr/>
          <a:lstStyle/>
          <a:p>
            <a:r>
              <a:rPr lang="en-US"/>
              <a:t>Advanced Python</a:t>
            </a:r>
          </a:p>
        </p:txBody>
      </p:sp>
      <p:sp>
        <p:nvSpPr>
          <p:cNvPr id="6" name="Slide Number Placeholder 5"/>
          <p:cNvSpPr>
            <a:spLocks noGrp="1"/>
          </p:cNvSpPr>
          <p:nvPr>
            <p:ph type="sldNum" sz="quarter" idx="5"/>
          </p:nvPr>
        </p:nvSpPr>
        <p:spPr/>
        <p:txBody>
          <a:bodyPr/>
          <a:lstStyle/>
          <a:p>
            <a:fld id="{1C96B062-DEDE-4399-8EE2-30F35F5C98D8}" type="slidenum">
              <a:rPr lang="en-US" smtClean="0"/>
              <a:t>12</a:t>
            </a:fld>
            <a:endParaRPr lang="en-US"/>
          </a:p>
        </p:txBody>
      </p:sp>
    </p:spTree>
    <p:extLst>
      <p:ext uri="{BB962C8B-B14F-4D97-AF65-F5344CB8AC3E}">
        <p14:creationId xmlns:p14="http://schemas.microsoft.com/office/powerpoint/2010/main" val="38864428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we have the API we can think about the insides to make them work</a:t>
            </a:r>
          </a:p>
        </p:txBody>
      </p:sp>
      <p:sp>
        <p:nvSpPr>
          <p:cNvPr id="4" name="Header Placeholder 3"/>
          <p:cNvSpPr>
            <a:spLocks noGrp="1"/>
          </p:cNvSpPr>
          <p:nvPr>
            <p:ph type="hdr" sz="quarter"/>
          </p:nvPr>
        </p:nvSpPr>
        <p:spPr/>
        <p:txBody>
          <a:bodyPr/>
          <a:lstStyle/>
          <a:p>
            <a:r>
              <a:rPr lang="en-US"/>
              <a:t>Day 1: Review</a:t>
            </a:r>
          </a:p>
        </p:txBody>
      </p:sp>
      <p:sp>
        <p:nvSpPr>
          <p:cNvPr id="5" name="Footer Placeholder 4"/>
          <p:cNvSpPr>
            <a:spLocks noGrp="1"/>
          </p:cNvSpPr>
          <p:nvPr>
            <p:ph type="ftr" sz="quarter" idx="4"/>
          </p:nvPr>
        </p:nvSpPr>
        <p:spPr/>
        <p:txBody>
          <a:bodyPr/>
          <a:lstStyle/>
          <a:p>
            <a:r>
              <a:rPr lang="en-US"/>
              <a:t>Advanced Python</a:t>
            </a:r>
          </a:p>
        </p:txBody>
      </p:sp>
      <p:sp>
        <p:nvSpPr>
          <p:cNvPr id="6" name="Slide Number Placeholder 5"/>
          <p:cNvSpPr>
            <a:spLocks noGrp="1"/>
          </p:cNvSpPr>
          <p:nvPr>
            <p:ph type="sldNum" sz="quarter" idx="5"/>
          </p:nvPr>
        </p:nvSpPr>
        <p:spPr/>
        <p:txBody>
          <a:bodyPr/>
          <a:lstStyle/>
          <a:p>
            <a:fld id="{1C96B062-DEDE-4399-8EE2-30F35F5C98D8}" type="slidenum">
              <a:rPr lang="en-US" smtClean="0"/>
              <a:t>13</a:t>
            </a:fld>
            <a:endParaRPr lang="en-US"/>
          </a:p>
        </p:txBody>
      </p:sp>
    </p:spTree>
    <p:extLst>
      <p:ext uri="{BB962C8B-B14F-4D97-AF65-F5344CB8AC3E}">
        <p14:creationId xmlns:p14="http://schemas.microsoft.com/office/powerpoint/2010/main" val="16104121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r>
              <a:rPr lang="en-US"/>
              <a:t>Day 1: Review</a:t>
            </a:r>
          </a:p>
        </p:txBody>
      </p:sp>
      <p:sp>
        <p:nvSpPr>
          <p:cNvPr id="5" name="Footer Placeholder 4"/>
          <p:cNvSpPr>
            <a:spLocks noGrp="1"/>
          </p:cNvSpPr>
          <p:nvPr>
            <p:ph type="ftr" sz="quarter" idx="4"/>
          </p:nvPr>
        </p:nvSpPr>
        <p:spPr/>
        <p:txBody>
          <a:bodyPr/>
          <a:lstStyle/>
          <a:p>
            <a:r>
              <a:rPr lang="en-US"/>
              <a:t>Advanced Python</a:t>
            </a:r>
          </a:p>
        </p:txBody>
      </p:sp>
      <p:sp>
        <p:nvSpPr>
          <p:cNvPr id="6" name="Slide Number Placeholder 5"/>
          <p:cNvSpPr>
            <a:spLocks noGrp="1"/>
          </p:cNvSpPr>
          <p:nvPr>
            <p:ph type="sldNum" sz="quarter" idx="5"/>
          </p:nvPr>
        </p:nvSpPr>
        <p:spPr/>
        <p:txBody>
          <a:bodyPr/>
          <a:lstStyle/>
          <a:p>
            <a:fld id="{1C96B062-DEDE-4399-8EE2-30F35F5C98D8}" type="slidenum">
              <a:rPr lang="en-US" smtClean="0"/>
              <a:t>14</a:t>
            </a:fld>
            <a:endParaRPr lang="en-US"/>
          </a:p>
        </p:txBody>
      </p:sp>
    </p:spTree>
    <p:extLst>
      <p:ext uri="{BB962C8B-B14F-4D97-AF65-F5344CB8AC3E}">
        <p14:creationId xmlns:p14="http://schemas.microsoft.com/office/powerpoint/2010/main" val="3681136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1C96B062-DEDE-4399-8EE2-30F35F5C98D8}" type="slidenum">
              <a:rPr lang="en-US" smtClean="0">
                <a:solidFill>
                  <a:prstClr val="black"/>
                </a:solidFill>
              </a:rPr>
              <a:pPr/>
              <a:t>17</a:t>
            </a:fld>
            <a:endParaRPr lang="en-US">
              <a:solidFill>
                <a:prstClr val="black"/>
              </a:solidFill>
            </a:endParaRPr>
          </a:p>
        </p:txBody>
      </p:sp>
      <p:sp>
        <p:nvSpPr>
          <p:cNvPr id="5" name="Footer Placeholder 4">
            <a:extLst>
              <a:ext uri="{FF2B5EF4-FFF2-40B4-BE49-F238E27FC236}">
                <a16:creationId xmlns:a16="http://schemas.microsoft.com/office/drawing/2014/main" id="{9D9DF557-7135-4E2B-B31C-E4F6D0DF35EC}"/>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D154F460-608A-4B22-8FFE-4F74FE171CE7}"/>
              </a:ext>
            </a:extLst>
          </p:cNvPr>
          <p:cNvSpPr>
            <a:spLocks noGrp="1"/>
          </p:cNvSpPr>
          <p:nvPr>
            <p:ph type="hdr" sz="quarter" idx="12"/>
          </p:nvPr>
        </p:nvSpPr>
        <p:spPr/>
        <p:txBody>
          <a:bodyPr/>
          <a:lstStyle/>
          <a:p>
            <a:r>
              <a:rPr lang="en-US"/>
              <a:t>Day 1: Review</a:t>
            </a:r>
          </a:p>
        </p:txBody>
      </p:sp>
    </p:spTree>
    <p:extLst>
      <p:ext uri="{BB962C8B-B14F-4D97-AF65-F5344CB8AC3E}">
        <p14:creationId xmlns:p14="http://schemas.microsoft.com/office/powerpoint/2010/main" val="9542168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Here is some additional reading about the web … on the web</a:t>
            </a:r>
          </a:p>
        </p:txBody>
      </p:sp>
      <p:sp>
        <p:nvSpPr>
          <p:cNvPr id="4" name="Slide Number Placeholder 3"/>
          <p:cNvSpPr>
            <a:spLocks noGrp="1"/>
          </p:cNvSpPr>
          <p:nvPr>
            <p:ph type="sldNum" sz="quarter" idx="10"/>
          </p:nvPr>
        </p:nvSpPr>
        <p:spPr/>
        <p:txBody>
          <a:bodyPr/>
          <a:lstStyle/>
          <a:p>
            <a:fld id="{1C96B062-DEDE-4399-8EE2-30F35F5C98D8}" type="slidenum">
              <a:rPr lang="en-US" smtClean="0"/>
              <a:t>2</a:t>
            </a:fld>
            <a:endParaRPr lang="en-US"/>
          </a:p>
        </p:txBody>
      </p:sp>
      <p:sp>
        <p:nvSpPr>
          <p:cNvPr id="5" name="Footer Placeholder 4">
            <a:extLst>
              <a:ext uri="{FF2B5EF4-FFF2-40B4-BE49-F238E27FC236}">
                <a16:creationId xmlns:a16="http://schemas.microsoft.com/office/drawing/2014/main" id="{02A0CC14-43A1-4FBD-BCB5-30404BFB3428}"/>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A36FA928-ECE0-4D4C-80AD-DDD69936A485}"/>
              </a:ext>
            </a:extLst>
          </p:cNvPr>
          <p:cNvSpPr>
            <a:spLocks noGrp="1"/>
          </p:cNvSpPr>
          <p:nvPr>
            <p:ph type="hdr" sz="quarter" idx="12"/>
          </p:nvPr>
        </p:nvSpPr>
        <p:spPr/>
        <p:txBody>
          <a:bodyPr/>
          <a:lstStyle/>
          <a:p>
            <a:r>
              <a:rPr lang="en-US"/>
              <a:t>Day 1: Review</a:t>
            </a:r>
          </a:p>
        </p:txBody>
      </p:sp>
    </p:spTree>
    <p:extLst>
      <p:ext uri="{BB962C8B-B14F-4D97-AF65-F5344CB8AC3E}">
        <p14:creationId xmlns:p14="http://schemas.microsoft.com/office/powerpoint/2010/main" val="4210484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OO is about modeling the problem with objects that interact with each other. This is a tic-tac-toe game in progress. What objects do you see and how do they interact?</a:t>
            </a:r>
          </a:p>
          <a:p>
            <a:endParaRPr lang="en-US" dirty="0"/>
          </a:p>
          <a:p>
            <a:r>
              <a:rPr lang="en-US" dirty="0"/>
              <a:t>#1 I see a game board. #2 The board keeps a collection of 9 cells. Somewhere in its code we’ll likely find the rules about wins and ties.</a:t>
            </a:r>
          </a:p>
          <a:p>
            <a:endParaRPr lang="en-US" dirty="0"/>
          </a:p>
          <a:p>
            <a:r>
              <a:rPr lang="en-US" dirty="0"/>
              <a:t>#3 There are the nine cells. Do we need objects for the cells? Or is this just a detail of the board itself. We don’t expect to find a cell without a board.</a:t>
            </a:r>
          </a:p>
          <a:p>
            <a:endParaRPr lang="en-US" dirty="0"/>
          </a:p>
          <a:p>
            <a:r>
              <a:rPr lang="en-US" dirty="0"/>
              <a:t>#4 I see two kinds of tokens. Is a token an object? What would we ask it to do?</a:t>
            </a:r>
          </a:p>
          <a:p>
            <a:endParaRPr lang="en-US" dirty="0"/>
          </a:p>
          <a:p>
            <a:r>
              <a:rPr lang="en-US" dirty="0"/>
              <a:t>#5 Two players. I bet we need those. Are they the same kind of object? (Here they are both human), but what about computer players?</a:t>
            </a:r>
          </a:p>
          <a:p>
            <a:endParaRPr lang="en-US" dirty="0"/>
          </a:p>
          <a:p>
            <a:r>
              <a:rPr lang="en-US" dirty="0"/>
              <a:t>#6 What else? Well, here’s a tree … and grass. Is the grass a collection of individual blades? I doubt we’ll need to model these in our game, but you might have captured them in your first round of design. </a:t>
            </a:r>
          </a:p>
          <a:p>
            <a:endParaRPr lang="en-US" dirty="0"/>
          </a:p>
          <a:p>
            <a:r>
              <a:rPr lang="en-US" dirty="0"/>
              <a:t>Objects you thought were obvious might turn out to be insignificant. And, as you code, you will uncover subtle objects that were hidden at first.</a:t>
            </a:r>
          </a:p>
          <a:p>
            <a:endParaRPr lang="en-US" dirty="0"/>
          </a:p>
          <a:p>
            <a:r>
              <a:rPr lang="en-US" dirty="0"/>
              <a:t>#7 Players have attributes. Gender? A hat? Shoes? Significant to our game here? Probably not … but maybe significant to player objects in other situations.</a:t>
            </a:r>
          </a:p>
          <a:p>
            <a:endParaRPr lang="en-US" dirty="0"/>
          </a:p>
          <a:p>
            <a:r>
              <a:rPr lang="en-US" dirty="0"/>
              <a:t>#8 How about a timer? Maybe our game is timed? If so, who keeps the time? A single player? Maybe that should its own object? Or maybe the timer is part of the board itself?</a:t>
            </a:r>
          </a:p>
        </p:txBody>
      </p:sp>
      <p:sp>
        <p:nvSpPr>
          <p:cNvPr id="4" name="Slide Number Placeholder 3"/>
          <p:cNvSpPr>
            <a:spLocks noGrp="1"/>
          </p:cNvSpPr>
          <p:nvPr>
            <p:ph type="sldNum" sz="quarter" idx="10"/>
          </p:nvPr>
        </p:nvSpPr>
        <p:spPr/>
        <p:txBody>
          <a:bodyPr/>
          <a:lstStyle/>
          <a:p>
            <a:fld id="{1C96B062-DEDE-4399-8EE2-30F35F5C98D8}" type="slidenum">
              <a:rPr lang="en-US" smtClean="0"/>
              <a:t>3</a:t>
            </a:fld>
            <a:endParaRPr lang="en-US"/>
          </a:p>
        </p:txBody>
      </p:sp>
      <p:sp>
        <p:nvSpPr>
          <p:cNvPr id="5" name="Footer Placeholder 4">
            <a:extLst>
              <a:ext uri="{FF2B5EF4-FFF2-40B4-BE49-F238E27FC236}">
                <a16:creationId xmlns:a16="http://schemas.microsoft.com/office/drawing/2014/main" id="{ABF3409F-30C1-4153-A81E-9036E16E9C8C}"/>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F9A39BC0-89FA-403C-B798-8FC03FCDDEE8}"/>
              </a:ext>
            </a:extLst>
          </p:cNvPr>
          <p:cNvSpPr>
            <a:spLocks noGrp="1"/>
          </p:cNvSpPr>
          <p:nvPr>
            <p:ph type="hdr" sz="quarter" idx="12"/>
          </p:nvPr>
        </p:nvSpPr>
        <p:spPr/>
        <p:txBody>
          <a:bodyPr/>
          <a:lstStyle/>
          <a:p>
            <a:r>
              <a:rPr lang="en-US"/>
              <a:t>Day 1: Review</a:t>
            </a:r>
          </a:p>
        </p:txBody>
      </p:sp>
    </p:spTree>
    <p:extLst>
      <p:ext uri="{BB962C8B-B14F-4D97-AF65-F5344CB8AC3E}">
        <p14:creationId xmlns:p14="http://schemas.microsoft.com/office/powerpoint/2010/main" val="27309822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Hang on, Chris. This is just a tic-tac-toe game. No need to overthink it. Let’s keep it simple. We’ll look at an OO design shortly. It might surprise how much of the exact  same thinking goes into both.</a:t>
            </a:r>
          </a:p>
          <a:p>
            <a:endParaRPr lang="en-US" dirty="0"/>
          </a:p>
          <a:p>
            <a:r>
              <a:rPr lang="en-US" dirty="0"/>
              <a:t>Let’s start with some pseudo code … in comments</a:t>
            </a:r>
          </a:p>
          <a:p>
            <a:endParaRPr lang="en-US" dirty="0"/>
          </a:p>
          <a:p>
            <a:r>
              <a:rPr lang="en-US" dirty="0"/>
              <a:t>#1 .. #4 walk through the steps.</a:t>
            </a:r>
          </a:p>
          <a:p>
            <a:endParaRPr lang="en-US" dirty="0"/>
          </a:p>
          <a:p>
            <a:r>
              <a:rPr lang="en-US" dirty="0"/>
              <a:t>#5 And the same steps for player two.</a:t>
            </a:r>
          </a:p>
          <a:p>
            <a:endParaRPr lang="en-US" dirty="0"/>
          </a:p>
          <a:p>
            <a:r>
              <a:rPr lang="en-US" dirty="0"/>
              <a:t>What about the check for tie? There can’t be a tie after player 2 (odd number of cells). </a:t>
            </a:r>
          </a:p>
          <a:p>
            <a:endParaRPr lang="en-US" dirty="0"/>
          </a:p>
          <a:p>
            <a:r>
              <a:rPr lang="en-US" dirty="0"/>
              <a:t>#6 But it doesn’t break if we do, and if we add it then the steps for both players are the same. #7</a:t>
            </a:r>
          </a:p>
          <a:p>
            <a:endParaRPr lang="en-US" dirty="0"/>
          </a:p>
          <a:p>
            <a:r>
              <a:rPr lang="en-US" dirty="0"/>
              <a:t>#8 OK. They aren’t exactly the same, but we can parameterize the differences and pass them into the block of code </a:t>
            </a:r>
          </a:p>
          <a:p>
            <a:endParaRPr lang="en-US" dirty="0"/>
          </a:p>
          <a:p>
            <a:r>
              <a:rPr lang="en-US" dirty="0"/>
              <a:t>#9 Like this. We pass the player and the token are independent of the code – not hard coded like before.</a:t>
            </a:r>
          </a:p>
          <a:p>
            <a:endParaRPr lang="en-US" dirty="0"/>
          </a:p>
          <a:p>
            <a:r>
              <a:rPr lang="en-US" dirty="0"/>
              <a:t>The code is less efficient. We waste time with a needless tie-check. We also waste time setting up a loop and pulling out the token and player (hard-coding is much faster) But we get SOFTWARE REUSE of code we’ve already written. Efficiency or Reuse? Fewer instructions mean less chance of mistakes. Easier to understand (think maintain). Is that worth the cost of runtime?</a:t>
            </a:r>
          </a:p>
          <a:p>
            <a:endParaRPr lang="en-US" dirty="0"/>
          </a:p>
          <a:p>
            <a:r>
              <a:rPr lang="en-US" dirty="0"/>
              <a:t>We also want our code to be as safe as possible. #10 Notice that the order of these checks is critical. The game can be a win without having an empty space, say if X wins on the last move. </a:t>
            </a:r>
          </a:p>
          <a:p>
            <a:endParaRPr lang="en-US" dirty="0"/>
          </a:p>
          <a:p>
            <a:r>
              <a:rPr lang="en-US" dirty="0"/>
              <a:t>#11 We can do some planning up front and avoid that gotcha completely!</a:t>
            </a:r>
          </a:p>
          <a:p>
            <a:endParaRPr lang="en-US" dirty="0"/>
          </a:p>
          <a:p>
            <a:r>
              <a:rPr lang="en-US" dirty="0"/>
              <a:t>#12 How about we check for win and tie with the same helper function. Afterall, both checks require looping over the entire board.</a:t>
            </a:r>
          </a:p>
        </p:txBody>
      </p:sp>
      <p:sp>
        <p:nvSpPr>
          <p:cNvPr id="4" name="Header Placeholder 3"/>
          <p:cNvSpPr>
            <a:spLocks noGrp="1"/>
          </p:cNvSpPr>
          <p:nvPr>
            <p:ph type="hdr" sz="quarter"/>
          </p:nvPr>
        </p:nvSpPr>
        <p:spPr/>
        <p:txBody>
          <a:bodyPr/>
          <a:lstStyle/>
          <a:p>
            <a:r>
              <a:rPr lang="en-US"/>
              <a:t>Day 1: Review</a:t>
            </a:r>
          </a:p>
        </p:txBody>
      </p:sp>
      <p:sp>
        <p:nvSpPr>
          <p:cNvPr id="5" name="Footer Placeholder 4"/>
          <p:cNvSpPr>
            <a:spLocks noGrp="1"/>
          </p:cNvSpPr>
          <p:nvPr>
            <p:ph type="ftr" sz="quarter" idx="4"/>
          </p:nvPr>
        </p:nvSpPr>
        <p:spPr/>
        <p:txBody>
          <a:bodyPr/>
          <a:lstStyle/>
          <a:p>
            <a:r>
              <a:rPr lang="en-US"/>
              <a:t>Advanced Python</a:t>
            </a:r>
          </a:p>
        </p:txBody>
      </p:sp>
      <p:sp>
        <p:nvSpPr>
          <p:cNvPr id="6" name="Slide Number Placeholder 5"/>
          <p:cNvSpPr>
            <a:spLocks noGrp="1"/>
          </p:cNvSpPr>
          <p:nvPr>
            <p:ph type="sldNum" sz="quarter" idx="5"/>
          </p:nvPr>
        </p:nvSpPr>
        <p:spPr/>
        <p:txBody>
          <a:bodyPr/>
          <a:lstStyle/>
          <a:p>
            <a:fld id="{1C96B062-DEDE-4399-8EE2-30F35F5C98D8}" type="slidenum">
              <a:rPr lang="en-US" smtClean="0"/>
              <a:t>4</a:t>
            </a:fld>
            <a:endParaRPr lang="en-US"/>
          </a:p>
        </p:txBody>
      </p:sp>
    </p:spTree>
    <p:extLst>
      <p:ext uri="{BB962C8B-B14F-4D97-AF65-F5344CB8AC3E}">
        <p14:creationId xmlns:p14="http://schemas.microsoft.com/office/powerpoint/2010/main" val="38803680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Speaking of “helper functions”, let’s go ahead and think about functions we’ll need. What arguments to they take? What do they return?</a:t>
            </a:r>
          </a:p>
          <a:p>
            <a:endParaRPr lang="en-US" dirty="0"/>
          </a:p>
          <a:p>
            <a:r>
              <a:rPr lang="en-US" dirty="0"/>
              <a:t>I’ll use C++ here since it forces us to think clearly about what the data is.</a:t>
            </a:r>
          </a:p>
          <a:p>
            <a:endParaRPr lang="en-US" dirty="0"/>
          </a:p>
          <a:p>
            <a:r>
              <a:rPr lang="en-US" dirty="0"/>
              <a:t>#1 We might have a function to prompt the players for their move. We pass in the player number and the function returns the player’s input. Let’s stub it out here for now.</a:t>
            </a:r>
          </a:p>
          <a:p>
            <a:endParaRPr lang="en-US" dirty="0"/>
          </a:p>
          <a:p>
            <a:r>
              <a:rPr lang="en-US" dirty="0"/>
              <a:t>What does “player number” mean? #2 is this X or O? Are we using 0 and 1 for player 1 and 2? Or just simply 1 and 2? Other code might use this function in the future. How do we explain this to the future developer? Comments? Definitely comments. </a:t>
            </a:r>
          </a:p>
          <a:p>
            <a:endParaRPr lang="en-US" dirty="0"/>
          </a:p>
          <a:p>
            <a:r>
              <a:rPr lang="en-US" dirty="0"/>
              <a:t>What if using code accidently passes in a 3? We could give an error at runtime. But it would be better to prevent the coder from making the mistake in the first place. We could let the compiler catch the mistake.</a:t>
            </a:r>
          </a:p>
          <a:p>
            <a:endParaRPr lang="en-US" dirty="0"/>
          </a:p>
          <a:p>
            <a:r>
              <a:rPr lang="en-US" dirty="0"/>
              <a:t>#3 There are only two players … two possibilities. Maybe BOOLEAN would make a good argument. It looks pretty good here at the function #4 but what about the caller. TRUE – is that player 1 or 2?</a:t>
            </a:r>
          </a:p>
          <a:p>
            <a:endParaRPr lang="en-US" dirty="0"/>
          </a:p>
          <a:p>
            <a:r>
              <a:rPr lang="en-US" dirty="0"/>
              <a:t>I think the best way is to create an enumeration #5 of the two choices. #6 Then the argument is of the </a:t>
            </a:r>
            <a:r>
              <a:rPr lang="en-US" dirty="0" err="1"/>
              <a:t>enum</a:t>
            </a:r>
            <a:r>
              <a:rPr lang="en-US" dirty="0"/>
              <a:t> type #7 which means the caller has to say PLAYER_1 or PLAYER_2 explicitly. The call is clear and there is no room for mistakes.</a:t>
            </a:r>
          </a:p>
          <a:p>
            <a:endParaRPr lang="en-US" dirty="0"/>
          </a:p>
          <a:p>
            <a:r>
              <a:rPr lang="en-US" dirty="0"/>
              <a:t>#8 Java has </a:t>
            </a:r>
            <a:r>
              <a:rPr lang="en-US" dirty="0" err="1"/>
              <a:t>enums</a:t>
            </a:r>
            <a:r>
              <a:rPr lang="en-US" dirty="0"/>
              <a:t> too. #9 the helper function looks the same, #10 but the caller has to type more. I still like this better – it is clear to me that this is a member of an </a:t>
            </a:r>
            <a:r>
              <a:rPr lang="en-US" dirty="0" err="1"/>
              <a:t>enum</a:t>
            </a:r>
            <a:r>
              <a:rPr lang="en-US" dirty="0"/>
              <a:t> and not a variable. This could be a variable.</a:t>
            </a:r>
          </a:p>
          <a:p>
            <a:endParaRPr lang="en-US" dirty="0"/>
          </a:p>
          <a:p>
            <a:r>
              <a:rPr lang="en-US" dirty="0"/>
              <a:t>#11 How about python? No </a:t>
            </a:r>
            <a:r>
              <a:rPr lang="en-US" dirty="0" err="1"/>
              <a:t>enums</a:t>
            </a:r>
            <a:r>
              <a:rPr lang="en-US" dirty="0"/>
              <a:t> there, but do have named arguments. #12 instead of just “what the heck is this” we can use the param name #13 like this.</a:t>
            </a:r>
          </a:p>
          <a:p>
            <a:endParaRPr lang="en-US" dirty="0"/>
          </a:p>
          <a:p>
            <a:r>
              <a:rPr lang="en-US" dirty="0"/>
              <a:t>#14 Usually we just use a string value #15 with a constant defined to that value. Looks like the C++ version, doesn’t it? The early Java classes had to use this string-and-constant technique – </a:t>
            </a:r>
            <a:r>
              <a:rPr lang="en-US" dirty="0" err="1"/>
              <a:t>enums</a:t>
            </a:r>
            <a:r>
              <a:rPr lang="en-US" dirty="0"/>
              <a:t> were added to the language after the AWT GUI library. </a:t>
            </a:r>
          </a:p>
        </p:txBody>
      </p:sp>
      <p:sp>
        <p:nvSpPr>
          <p:cNvPr id="4" name="Header Placeholder 3"/>
          <p:cNvSpPr>
            <a:spLocks noGrp="1"/>
          </p:cNvSpPr>
          <p:nvPr>
            <p:ph type="hdr" sz="quarter"/>
          </p:nvPr>
        </p:nvSpPr>
        <p:spPr/>
        <p:txBody>
          <a:bodyPr/>
          <a:lstStyle/>
          <a:p>
            <a:r>
              <a:rPr lang="en-US"/>
              <a:t>Day 1: Review</a:t>
            </a:r>
          </a:p>
        </p:txBody>
      </p:sp>
      <p:sp>
        <p:nvSpPr>
          <p:cNvPr id="5" name="Footer Placeholder 4"/>
          <p:cNvSpPr>
            <a:spLocks noGrp="1"/>
          </p:cNvSpPr>
          <p:nvPr>
            <p:ph type="ftr" sz="quarter" idx="4"/>
          </p:nvPr>
        </p:nvSpPr>
        <p:spPr/>
        <p:txBody>
          <a:bodyPr/>
          <a:lstStyle/>
          <a:p>
            <a:r>
              <a:rPr lang="en-US"/>
              <a:t>Advanced Python</a:t>
            </a:r>
          </a:p>
        </p:txBody>
      </p:sp>
      <p:sp>
        <p:nvSpPr>
          <p:cNvPr id="6" name="Slide Number Placeholder 5"/>
          <p:cNvSpPr>
            <a:spLocks noGrp="1"/>
          </p:cNvSpPr>
          <p:nvPr>
            <p:ph type="sldNum" sz="quarter" idx="5"/>
          </p:nvPr>
        </p:nvSpPr>
        <p:spPr/>
        <p:txBody>
          <a:bodyPr/>
          <a:lstStyle/>
          <a:p>
            <a:fld id="{1C96B062-DEDE-4399-8EE2-30F35F5C98D8}" type="slidenum">
              <a:rPr lang="en-US" smtClean="0"/>
              <a:t>5</a:t>
            </a:fld>
            <a:endParaRPr lang="en-US"/>
          </a:p>
        </p:txBody>
      </p:sp>
    </p:spTree>
    <p:extLst>
      <p:ext uri="{BB962C8B-B14F-4D97-AF65-F5344CB8AC3E}">
        <p14:creationId xmlns:p14="http://schemas.microsoft.com/office/powerpoint/2010/main" val="17789251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How about the return type. Is an integer correct here? #2 cells 0-8? Or 1-9? An </a:t>
            </a:r>
            <a:r>
              <a:rPr lang="en-US" dirty="0" err="1"/>
              <a:t>enum</a:t>
            </a:r>
            <a:r>
              <a:rPr lang="en-US" dirty="0"/>
              <a:t> of cell names feels clunky here. I suspect the code is going to treat this value as an index into an array of cells. It feels natural to map the cells to integers from left to right and top to bottom – 0 to 8.</a:t>
            </a:r>
          </a:p>
          <a:p>
            <a:endParaRPr lang="en-US" dirty="0"/>
          </a:p>
          <a:p>
            <a:r>
              <a:rPr lang="en-US" dirty="0"/>
              <a:t>#3 What about the board status? (#4, #5,#6,talk about these) This seems really confusing and error prone.</a:t>
            </a:r>
          </a:p>
          <a:p>
            <a:endParaRPr lang="en-US" dirty="0"/>
          </a:p>
          <a:p>
            <a:r>
              <a:rPr lang="en-US" dirty="0"/>
              <a:t>#7 Board status is NOT a continuum. I got back a -5 … what does that mean? #8 an </a:t>
            </a:r>
            <a:r>
              <a:rPr lang="en-US" dirty="0" err="1"/>
              <a:t>enum</a:t>
            </a:r>
            <a:r>
              <a:rPr lang="en-US" dirty="0"/>
              <a:t> is clearer in this case.</a:t>
            </a:r>
          </a:p>
          <a:p>
            <a:endParaRPr lang="en-US" dirty="0"/>
          </a:p>
          <a:p>
            <a:r>
              <a:rPr lang="en-US" dirty="0"/>
              <a:t>#9 Again, no </a:t>
            </a:r>
            <a:r>
              <a:rPr lang="en-US" dirty="0" err="1"/>
              <a:t>enums</a:t>
            </a:r>
            <a:r>
              <a:rPr lang="en-US" dirty="0"/>
              <a:t> in python. Python wasn’t meant for early-compile type-checking. I’d just use strings here ... Better defined in constants</a:t>
            </a:r>
          </a:p>
        </p:txBody>
      </p:sp>
      <p:sp>
        <p:nvSpPr>
          <p:cNvPr id="4" name="Header Placeholder 3"/>
          <p:cNvSpPr>
            <a:spLocks noGrp="1"/>
          </p:cNvSpPr>
          <p:nvPr>
            <p:ph type="hdr" sz="quarter"/>
          </p:nvPr>
        </p:nvSpPr>
        <p:spPr/>
        <p:txBody>
          <a:bodyPr/>
          <a:lstStyle/>
          <a:p>
            <a:r>
              <a:rPr lang="en-US"/>
              <a:t>Day 1: Review</a:t>
            </a:r>
          </a:p>
        </p:txBody>
      </p:sp>
      <p:sp>
        <p:nvSpPr>
          <p:cNvPr id="5" name="Footer Placeholder 4"/>
          <p:cNvSpPr>
            <a:spLocks noGrp="1"/>
          </p:cNvSpPr>
          <p:nvPr>
            <p:ph type="ftr" sz="quarter" idx="4"/>
          </p:nvPr>
        </p:nvSpPr>
        <p:spPr/>
        <p:txBody>
          <a:bodyPr/>
          <a:lstStyle/>
          <a:p>
            <a:r>
              <a:rPr lang="en-US"/>
              <a:t>Advanced Python</a:t>
            </a:r>
          </a:p>
        </p:txBody>
      </p:sp>
      <p:sp>
        <p:nvSpPr>
          <p:cNvPr id="6" name="Slide Number Placeholder 5"/>
          <p:cNvSpPr>
            <a:spLocks noGrp="1"/>
          </p:cNvSpPr>
          <p:nvPr>
            <p:ph type="sldNum" sz="quarter" idx="5"/>
          </p:nvPr>
        </p:nvSpPr>
        <p:spPr/>
        <p:txBody>
          <a:bodyPr/>
          <a:lstStyle/>
          <a:p>
            <a:fld id="{1C96B062-DEDE-4399-8EE2-30F35F5C98D8}" type="slidenum">
              <a:rPr lang="en-US" smtClean="0"/>
              <a:t>6</a:t>
            </a:fld>
            <a:endParaRPr lang="en-US"/>
          </a:p>
        </p:txBody>
      </p:sp>
    </p:spTree>
    <p:extLst>
      <p:ext uri="{BB962C8B-B14F-4D97-AF65-F5344CB8AC3E}">
        <p14:creationId xmlns:p14="http://schemas.microsoft.com/office/powerpoint/2010/main" val="40410016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can start filling in those functions and add the game logic.</a:t>
            </a:r>
          </a:p>
          <a:p>
            <a:endParaRPr lang="en-US" dirty="0"/>
          </a:p>
          <a:p>
            <a:r>
              <a:rPr lang="en-US" dirty="0"/>
              <a:t>#1 switching to python, our board is just a list of integers … 0,1,2</a:t>
            </a:r>
          </a:p>
          <a:p>
            <a:endParaRPr lang="en-US" dirty="0"/>
          </a:p>
          <a:p>
            <a:r>
              <a:rPr lang="en-US" dirty="0"/>
              <a:t>#2 Ask the player for a move … still some work to do here.</a:t>
            </a:r>
          </a:p>
          <a:p>
            <a:endParaRPr lang="en-US" dirty="0"/>
          </a:p>
          <a:p>
            <a:r>
              <a:rPr lang="en-US" dirty="0"/>
              <a:t>#3 placing a token on the board? That’s easy – given the index and the token. No error checking here yet, but you should add it later.</a:t>
            </a:r>
          </a:p>
          <a:p>
            <a:endParaRPr lang="en-US" dirty="0"/>
          </a:p>
          <a:p>
            <a:r>
              <a:rPr lang="en-US" dirty="0"/>
              <a:t>#4 Get the board status. #5 A function to visualize the board … not very elegant, but that’s where you come in later!</a:t>
            </a:r>
          </a:p>
          <a:p>
            <a:endParaRPr lang="en-US" dirty="0"/>
          </a:p>
          <a:p>
            <a:r>
              <a:rPr lang="en-US" dirty="0"/>
              <a:t>#6 Now the game logic. Let’s keep looping as long as the game is going.</a:t>
            </a:r>
          </a:p>
          <a:p>
            <a:endParaRPr lang="en-US" dirty="0"/>
          </a:p>
          <a:p>
            <a:r>
              <a:rPr lang="en-US" dirty="0"/>
              <a:t>#7 two players … loop over those. #8 get the move and place the token</a:t>
            </a:r>
          </a:p>
          <a:p>
            <a:endParaRPr lang="en-US" dirty="0"/>
          </a:p>
          <a:p>
            <a:r>
              <a:rPr lang="en-US" dirty="0"/>
              <a:t>#9 check the status. #10 #11 #12 #13 Report wins and ties … stop the outer loop and break out of the inner</a:t>
            </a:r>
          </a:p>
          <a:p>
            <a:endParaRPr lang="en-US" dirty="0"/>
          </a:p>
          <a:p>
            <a:r>
              <a:rPr lang="en-US" dirty="0"/>
              <a:t>#14 #15 for player 2 and tie</a:t>
            </a:r>
          </a:p>
          <a:p>
            <a:endParaRPr lang="en-US" dirty="0"/>
          </a:p>
          <a:p>
            <a:r>
              <a:rPr lang="en-US" dirty="0"/>
              <a:t>#16 And print the final board state on the way out</a:t>
            </a:r>
          </a:p>
          <a:p>
            <a:endParaRPr lang="en-US" dirty="0"/>
          </a:p>
          <a:p>
            <a:r>
              <a:rPr lang="en-US" dirty="0"/>
              <a:t>See? We don’t need that fancy OO stuff!</a:t>
            </a:r>
          </a:p>
          <a:p>
            <a:endParaRPr lang="en-US" dirty="0"/>
          </a:p>
          <a:p>
            <a:r>
              <a:rPr lang="en-US" dirty="0"/>
              <a:t>We DID spend a lot of time thinking about our functions and arguments, but there were no objects.</a:t>
            </a:r>
          </a:p>
        </p:txBody>
      </p:sp>
      <p:sp>
        <p:nvSpPr>
          <p:cNvPr id="4" name="Header Placeholder 3"/>
          <p:cNvSpPr>
            <a:spLocks noGrp="1"/>
          </p:cNvSpPr>
          <p:nvPr>
            <p:ph type="hdr" sz="quarter"/>
          </p:nvPr>
        </p:nvSpPr>
        <p:spPr/>
        <p:txBody>
          <a:bodyPr/>
          <a:lstStyle/>
          <a:p>
            <a:r>
              <a:rPr lang="en-US"/>
              <a:t>Day 1: Review</a:t>
            </a:r>
          </a:p>
        </p:txBody>
      </p:sp>
      <p:sp>
        <p:nvSpPr>
          <p:cNvPr id="5" name="Footer Placeholder 4"/>
          <p:cNvSpPr>
            <a:spLocks noGrp="1"/>
          </p:cNvSpPr>
          <p:nvPr>
            <p:ph type="ftr" sz="quarter" idx="4"/>
          </p:nvPr>
        </p:nvSpPr>
        <p:spPr/>
        <p:txBody>
          <a:bodyPr/>
          <a:lstStyle/>
          <a:p>
            <a:r>
              <a:rPr lang="en-US"/>
              <a:t>Advanced Python</a:t>
            </a:r>
          </a:p>
        </p:txBody>
      </p:sp>
      <p:sp>
        <p:nvSpPr>
          <p:cNvPr id="6" name="Slide Number Placeholder 5"/>
          <p:cNvSpPr>
            <a:spLocks noGrp="1"/>
          </p:cNvSpPr>
          <p:nvPr>
            <p:ph type="sldNum" sz="quarter" idx="5"/>
          </p:nvPr>
        </p:nvSpPr>
        <p:spPr/>
        <p:txBody>
          <a:bodyPr/>
          <a:lstStyle/>
          <a:p>
            <a:fld id="{1C96B062-DEDE-4399-8EE2-30F35F5C98D8}" type="slidenum">
              <a:rPr lang="en-US" smtClean="0"/>
              <a:t>7</a:t>
            </a:fld>
            <a:endParaRPr lang="en-US"/>
          </a:p>
        </p:txBody>
      </p:sp>
    </p:spTree>
    <p:extLst>
      <p:ext uri="{BB962C8B-B14F-4D97-AF65-F5344CB8AC3E}">
        <p14:creationId xmlns:p14="http://schemas.microsoft.com/office/powerpoint/2010/main" val="33256917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easy is our code to maintain … or reuse?</a:t>
            </a:r>
          </a:p>
          <a:p>
            <a:endParaRPr lang="en-US" dirty="0"/>
          </a:p>
          <a:p>
            <a:r>
              <a:rPr lang="en-US" dirty="0"/>
              <a:t>#1 We’ve got this global variable out here. If someone imports our code the wrong way they could get unexpected overwrites of their own variables.</a:t>
            </a:r>
          </a:p>
          <a:p>
            <a:endParaRPr lang="en-US" dirty="0"/>
          </a:p>
          <a:p>
            <a:r>
              <a:rPr lang="en-US" dirty="0"/>
              <a:t>#2 What if we want more than one board in the universe? Maybe a game server maintaining several games at once? All of our functions are hard-coded to exactly one board. No room for expansion.</a:t>
            </a:r>
          </a:p>
          <a:p>
            <a:endParaRPr lang="en-US" dirty="0"/>
          </a:p>
          <a:p>
            <a:r>
              <a:rPr lang="en-US" dirty="0"/>
              <a:t>#3 What if want to swap out players? Maybe different types of computer players? Our game logic is tightly coupled to this one implementation. There is no easy way to swap players in and out.</a:t>
            </a:r>
          </a:p>
          <a:p>
            <a:endParaRPr lang="en-US" dirty="0"/>
          </a:p>
        </p:txBody>
      </p:sp>
      <p:sp>
        <p:nvSpPr>
          <p:cNvPr id="4" name="Header Placeholder 3"/>
          <p:cNvSpPr>
            <a:spLocks noGrp="1"/>
          </p:cNvSpPr>
          <p:nvPr>
            <p:ph type="hdr" sz="quarter"/>
          </p:nvPr>
        </p:nvSpPr>
        <p:spPr/>
        <p:txBody>
          <a:bodyPr/>
          <a:lstStyle/>
          <a:p>
            <a:r>
              <a:rPr lang="en-US"/>
              <a:t>Day 1: Review</a:t>
            </a:r>
          </a:p>
        </p:txBody>
      </p:sp>
      <p:sp>
        <p:nvSpPr>
          <p:cNvPr id="5" name="Footer Placeholder 4"/>
          <p:cNvSpPr>
            <a:spLocks noGrp="1"/>
          </p:cNvSpPr>
          <p:nvPr>
            <p:ph type="ftr" sz="quarter" idx="4"/>
          </p:nvPr>
        </p:nvSpPr>
        <p:spPr/>
        <p:txBody>
          <a:bodyPr/>
          <a:lstStyle/>
          <a:p>
            <a:r>
              <a:rPr lang="en-US"/>
              <a:t>Advanced Python</a:t>
            </a:r>
          </a:p>
        </p:txBody>
      </p:sp>
      <p:sp>
        <p:nvSpPr>
          <p:cNvPr id="6" name="Slide Number Placeholder 5"/>
          <p:cNvSpPr>
            <a:spLocks noGrp="1"/>
          </p:cNvSpPr>
          <p:nvPr>
            <p:ph type="sldNum" sz="quarter" idx="5"/>
          </p:nvPr>
        </p:nvSpPr>
        <p:spPr/>
        <p:txBody>
          <a:bodyPr/>
          <a:lstStyle/>
          <a:p>
            <a:fld id="{1C96B062-DEDE-4399-8EE2-30F35F5C98D8}" type="slidenum">
              <a:rPr lang="en-US" smtClean="0"/>
              <a:t>8</a:t>
            </a:fld>
            <a:endParaRPr lang="en-US"/>
          </a:p>
        </p:txBody>
      </p:sp>
    </p:spTree>
    <p:extLst>
      <p:ext uri="{BB962C8B-B14F-4D97-AF65-F5344CB8AC3E}">
        <p14:creationId xmlns:p14="http://schemas.microsoft.com/office/powerpoint/2010/main" val="42337873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see how we could improve the code without OO.</a:t>
            </a:r>
          </a:p>
          <a:p>
            <a:endParaRPr lang="en-US" dirty="0"/>
          </a:p>
          <a:p>
            <a:r>
              <a:rPr lang="en-US" dirty="0"/>
              <a:t>Here is our code from before. #1 Here is how we place the player 1 token in the bottom right corner.</a:t>
            </a:r>
          </a:p>
          <a:p>
            <a:endParaRPr lang="en-US" dirty="0"/>
          </a:p>
          <a:p>
            <a:r>
              <a:rPr lang="en-US" dirty="0"/>
              <a:t>#3 If we want multiple boards, we need to tell the functions which board to use. We pass the board into the functions and use that instead of a hardcode.</a:t>
            </a:r>
          </a:p>
          <a:p>
            <a:endParaRPr lang="en-US" dirty="0"/>
          </a:p>
          <a:p>
            <a:r>
              <a:rPr lang="en-US" dirty="0"/>
              <a:t>#4 same with all the functions.</a:t>
            </a:r>
          </a:p>
          <a:p>
            <a:endParaRPr lang="en-US" dirty="0"/>
          </a:p>
          <a:p>
            <a:r>
              <a:rPr lang="en-US" dirty="0"/>
              <a:t>#5 It makes our call site a little more complicated, #6 but now we can have multiple boards!</a:t>
            </a:r>
          </a:p>
          <a:p>
            <a:endParaRPr lang="en-US" dirty="0"/>
          </a:p>
          <a:p>
            <a:r>
              <a:rPr lang="en-US" dirty="0"/>
              <a:t>Note this is exactly what we do with objects … pass in the target structure to the method.</a:t>
            </a:r>
          </a:p>
          <a:p>
            <a:endParaRPr lang="en-US" dirty="0"/>
          </a:p>
          <a:p>
            <a:r>
              <a:rPr lang="en-US" dirty="0"/>
              <a:t>#7 Here our board is defined as a class. The data is kept right inside the object instead of out in global space.</a:t>
            </a:r>
          </a:p>
          <a:p>
            <a:endParaRPr lang="en-US" dirty="0"/>
          </a:p>
          <a:p>
            <a:r>
              <a:rPr lang="en-US" dirty="0"/>
              <a:t>#8 Same as before, but with a new name “self”. #9 All of them this way.</a:t>
            </a:r>
          </a:p>
          <a:p>
            <a:endParaRPr lang="en-US" dirty="0"/>
          </a:p>
          <a:p>
            <a:r>
              <a:rPr lang="en-US" dirty="0"/>
              <a:t>The “using” syntax is a little nicer. #10 we create a board #11 and call methods on it. The dot tells the compiler to pass the thing on the left as “self” just as we did over here. But the syntax is cleaner.</a:t>
            </a:r>
          </a:p>
          <a:p>
            <a:endParaRPr lang="en-US" dirty="0"/>
          </a:p>
          <a:p>
            <a:r>
              <a:rPr lang="en-US" dirty="0"/>
              <a:t>#12 We can create other objects #13 and call methods on it. The code reads “we are calling </a:t>
            </a:r>
            <a:r>
              <a:rPr lang="en-US" dirty="0" err="1"/>
              <a:t>place_token</a:t>
            </a:r>
            <a:r>
              <a:rPr lang="en-US" dirty="0"/>
              <a:t>” on this object … or that object. The target object is right up front. I think it is easier to understand.</a:t>
            </a:r>
          </a:p>
          <a:p>
            <a:endParaRPr lang="en-US" dirty="0"/>
          </a:p>
          <a:p>
            <a:r>
              <a:rPr lang="en-US" dirty="0"/>
              <a:t>It sure looks like we should have started with OO to begin with, eh?</a:t>
            </a:r>
          </a:p>
        </p:txBody>
      </p:sp>
      <p:sp>
        <p:nvSpPr>
          <p:cNvPr id="4" name="Header Placeholder 3"/>
          <p:cNvSpPr>
            <a:spLocks noGrp="1"/>
          </p:cNvSpPr>
          <p:nvPr>
            <p:ph type="hdr" sz="quarter"/>
          </p:nvPr>
        </p:nvSpPr>
        <p:spPr/>
        <p:txBody>
          <a:bodyPr/>
          <a:lstStyle/>
          <a:p>
            <a:r>
              <a:rPr lang="en-US"/>
              <a:t>Day 1: Review</a:t>
            </a:r>
          </a:p>
        </p:txBody>
      </p:sp>
      <p:sp>
        <p:nvSpPr>
          <p:cNvPr id="5" name="Footer Placeholder 4"/>
          <p:cNvSpPr>
            <a:spLocks noGrp="1"/>
          </p:cNvSpPr>
          <p:nvPr>
            <p:ph type="ftr" sz="quarter" idx="4"/>
          </p:nvPr>
        </p:nvSpPr>
        <p:spPr/>
        <p:txBody>
          <a:bodyPr/>
          <a:lstStyle/>
          <a:p>
            <a:r>
              <a:rPr lang="en-US"/>
              <a:t>Advanced Python</a:t>
            </a:r>
          </a:p>
        </p:txBody>
      </p:sp>
      <p:sp>
        <p:nvSpPr>
          <p:cNvPr id="6" name="Slide Number Placeholder 5"/>
          <p:cNvSpPr>
            <a:spLocks noGrp="1"/>
          </p:cNvSpPr>
          <p:nvPr>
            <p:ph type="sldNum" sz="quarter" idx="5"/>
          </p:nvPr>
        </p:nvSpPr>
        <p:spPr/>
        <p:txBody>
          <a:bodyPr/>
          <a:lstStyle/>
          <a:p>
            <a:fld id="{1C96B062-DEDE-4399-8EE2-30F35F5C98D8}" type="slidenum">
              <a:rPr lang="en-US" smtClean="0"/>
              <a:t>9</a:t>
            </a:fld>
            <a:endParaRPr lang="en-US"/>
          </a:p>
        </p:txBody>
      </p:sp>
    </p:spTree>
    <p:extLst>
      <p:ext uri="{BB962C8B-B14F-4D97-AF65-F5344CB8AC3E}">
        <p14:creationId xmlns:p14="http://schemas.microsoft.com/office/powerpoint/2010/main" val="22164780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lvl1pPr>
          </a:lstStyle>
          <a:p>
            <a:r>
              <a:rPr lang="en-US" dirty="0"/>
              <a:t>Click to edit Master title style</a:t>
            </a:r>
          </a:p>
        </p:txBody>
      </p:sp>
      <p:sp>
        <p:nvSpPr>
          <p:cNvPr id="3" name="Content Placeholder 2"/>
          <p:cNvSpPr>
            <a:spLocks noGrp="1"/>
          </p:cNvSpPr>
          <p:nvPr>
            <p:ph idx="1"/>
          </p:nvPr>
        </p:nvSpPr>
        <p:spPr/>
        <p:txBody>
          <a:bodyPr>
            <a:normAutofit/>
          </a:bodyPr>
          <a:lstStyle>
            <a:lvl1pPr>
              <a:defRPr sz="2400"/>
            </a:lvl1pPr>
            <a:lvl2pPr>
              <a:defRPr sz="2400"/>
            </a:lvl2pPr>
            <a:lvl3pPr>
              <a:defRPr sz="2400"/>
            </a:lvl3pPr>
            <a:lvl4pPr>
              <a:defRPr sz="2400"/>
            </a:lvl4pPr>
            <a:lvl5pPr>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69887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381000" y="1123950"/>
            <a:ext cx="4114800" cy="3733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B9EA2576-3992-4A7D-AC41-AC0E2BE3E45F}" type="slidenum">
              <a:rPr lang="en-US" smtClean="0"/>
              <a:t>‹#›</a:t>
            </a:fld>
            <a:endParaRPr lang="en-US"/>
          </a:p>
        </p:txBody>
      </p:sp>
    </p:spTree>
    <p:extLst>
      <p:ext uri="{BB962C8B-B14F-4D97-AF65-F5344CB8AC3E}">
        <p14:creationId xmlns:p14="http://schemas.microsoft.com/office/powerpoint/2010/main" val="14175089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3414764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668907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651555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5481370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7535851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microsoft.com/office/2007/relationships/hdphoto" Target="../media/hdphoto1.wdp"/></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 Id="rId4" Type="http://schemas.microsoft.com/office/2007/relationships/hdphoto" Target="../media/hdphoto2.wdp"/></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extLst>
              <a:ext uri="{BEBA8EAE-BF5A-486C-A8C5-ECC9F3942E4B}">
                <a14:imgProps xmlns:a14="http://schemas.microsoft.com/office/drawing/2010/main">
                  <a14:imgLayer r:embed="rId4">
                    <a14:imgEffect>
                      <a14:brightnessContrast bright="19000"/>
                    </a14:imgEffect>
                  </a14:imgLayer>
                </a14:imgProps>
              </a:ext>
            </a:extLst>
          </a:blip>
          <a:srcRect/>
          <a:stretch>
            <a:fillRect l="-10000" t="-3000" r="-10000" b="-2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06375"/>
            <a:ext cx="8534400" cy="993775"/>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0" y="1200150"/>
            <a:ext cx="8534400" cy="28956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p:cNvSpPr txBox="1"/>
          <p:nvPr userDrawn="1"/>
        </p:nvSpPr>
        <p:spPr>
          <a:xfrm>
            <a:off x="304800" y="3714750"/>
            <a:ext cx="3505200" cy="369332"/>
          </a:xfrm>
          <a:prstGeom prst="rect">
            <a:avLst/>
          </a:prstGeom>
          <a:noFill/>
        </p:spPr>
        <p:txBody>
          <a:bodyPr wrap="square" rtlCol="0">
            <a:spAutoFit/>
          </a:bodyPr>
          <a:lstStyle/>
          <a:p>
            <a:r>
              <a:rPr lang="en-US" baseline="0" dirty="0">
                <a:solidFill>
                  <a:schemeClr val="bg1"/>
                </a:solidFill>
                <a:effectLst>
                  <a:outerShdw blurRad="38100" dist="38100" dir="2700000" algn="tl">
                    <a:srgbClr val="000000">
                      <a:alpha val="43137"/>
                    </a:srgbClr>
                  </a:outerShdw>
                </a:effectLst>
                <a:latin typeface="Palatino Linotype" panose="02040502050505030304" pitchFamily="18" charset="0"/>
              </a:rPr>
              <a:t>Object Oriented Programming</a:t>
            </a:r>
            <a:endParaRPr lang="en-US" dirty="0">
              <a:solidFill>
                <a:schemeClr val="bg1"/>
              </a:solidFill>
              <a:effectLst>
                <a:outerShdw blurRad="38100" dist="38100" dir="2700000" algn="tl">
                  <a:srgbClr val="000000">
                    <a:alpha val="43137"/>
                  </a:srgbClr>
                </a:outerShdw>
              </a:effectLst>
              <a:latin typeface="Palatino Linotype" panose="02040502050505030304" pitchFamily="18" charset="0"/>
            </a:endParaRPr>
          </a:p>
        </p:txBody>
      </p:sp>
    </p:spTree>
    <p:extLst>
      <p:ext uri="{BB962C8B-B14F-4D97-AF65-F5344CB8AC3E}">
        <p14:creationId xmlns:p14="http://schemas.microsoft.com/office/powerpoint/2010/main" val="2711576962"/>
      </p:ext>
    </p:extLst>
  </p:cSld>
  <p:clrMap bg1="lt1" tx1="dk1" bg2="lt2" tx2="dk2" accent1="accent1" accent2="accent2" accent3="accent3" accent4="accent4" accent5="accent5" accent6="accent6" hlink="hlink" folHlink="folHlink"/>
  <p:sldLayoutIdLst>
    <p:sldLayoutId id="2147483658" r:id="rId1"/>
  </p:sldLayoutIdLst>
  <p:hf hdr="0" dt="0"/>
  <p:txStyles>
    <p:titleStyle>
      <a:lvl1pPr algn="l" defTabSz="914400" rtl="0" eaLnBrk="1" latinLnBrk="0" hangingPunct="1">
        <a:spcBef>
          <a:spcPct val="0"/>
        </a:spcBef>
        <a:buNone/>
        <a:defRPr sz="4800" kern="1200">
          <a:solidFill>
            <a:schemeClr val="bg1">
              <a:lumMod val="9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extLst>
              <a:ext uri="{BEBA8EAE-BF5A-486C-A8C5-ECC9F3942E4B}">
                <a14:imgProps xmlns:a14="http://schemas.microsoft.com/office/drawing/2010/main">
                  <a14:imgLayer r:embed="rId4">
                    <a14:imgEffect>
                      <a14:brightnessContrast bright="8000"/>
                    </a14:imgEffect>
                  </a14:imgLayer>
                </a14:imgProps>
              </a:ext>
            </a:extLst>
          </a:blip>
          <a:srcRect/>
          <a:stretch>
            <a:fillRect l="-34000" t="-45000" r="-40000" b="-38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358775"/>
            <a:ext cx="8229600" cy="6889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304800" y="1047750"/>
            <a:ext cx="8610600" cy="38100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382000" y="4552950"/>
            <a:ext cx="609600" cy="274637"/>
          </a:xfrm>
          <a:prstGeom prst="rect">
            <a:avLst/>
          </a:prstGeom>
        </p:spPr>
        <p:txBody>
          <a:bodyPr vert="horz" lIns="91440" tIns="45720" rIns="91440" bIns="45720" rtlCol="0" anchor="ctr"/>
          <a:lstStyle>
            <a:lvl1pPr algn="r">
              <a:defRPr sz="1200">
                <a:solidFill>
                  <a:srgbClr val="80000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1462609968"/>
      </p:ext>
    </p:extLst>
  </p:cSld>
  <p:clrMap bg1="lt1" tx1="dk1" bg2="lt2" tx2="dk2" accent1="accent1" accent2="accent2" accent3="accent3" accent4="accent4" accent5="accent5" accent6="accent6" hlink="hlink" folHlink="folHlink"/>
  <p:sldLayoutIdLst>
    <p:sldLayoutId id="2147483660" r:id="rId1"/>
  </p:sldLayoutIdLst>
  <p:hf hdr="0" dt="0"/>
  <p:txStyles>
    <p:titleStyle>
      <a:lvl1pPr algn="l" defTabSz="914400" rtl="0" eaLnBrk="1" latinLnBrk="0" hangingPunct="1">
        <a:spcBef>
          <a:spcPct val="0"/>
        </a:spcBef>
        <a:buNone/>
        <a:defRPr sz="3600" kern="1200">
          <a:solidFill>
            <a:srgbClr val="700000"/>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2000" t="-3000" r="-2000" b="-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200" y="57151"/>
            <a:ext cx="89916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76200" y="666750"/>
            <a:ext cx="8991600" cy="43434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458200" y="4705350"/>
            <a:ext cx="609600" cy="274637"/>
          </a:xfrm>
          <a:prstGeom prst="rect">
            <a:avLst/>
          </a:prstGeom>
        </p:spPr>
        <p:txBody>
          <a:bodyPr vert="horz" lIns="91440" tIns="45720" rIns="91440" bIns="45720" rtlCol="0" anchor="ctr"/>
          <a:lstStyle>
            <a:lvl1pPr algn="r">
              <a:defRPr sz="1200">
                <a:solidFill>
                  <a:schemeClr val="tx2">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879766954"/>
      </p:ext>
    </p:extLst>
  </p:cSld>
  <p:clrMap bg1="lt1" tx1="dk1" bg2="lt2" tx2="dk2" accent1="accent1" accent2="accent2" accent3="accent3" accent4="accent4" accent5="accent5" accent6="accent6" hlink="hlink" folHlink="folHlink"/>
  <p:sldLayoutIdLst>
    <p:sldLayoutId id="2147483662" r:id="rId1"/>
  </p:sldLayoutIdLst>
  <p:hf hdr="0" dt="0"/>
  <p:txStyles>
    <p:titleStyle>
      <a:lvl1pPr algn="ctr" defTabSz="914400" rtl="0" eaLnBrk="1" latinLnBrk="0" hangingPunct="1">
        <a:spcBef>
          <a:spcPct val="0"/>
        </a:spcBef>
        <a:buNone/>
        <a:defRPr sz="3600" kern="1200">
          <a:solidFill>
            <a:schemeClr val="accent1"/>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36000" t="-20000" r="-30000" b="-4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799" y="361950"/>
            <a:ext cx="8534401"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0" y="971550"/>
            <a:ext cx="8534400" cy="3124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153400" y="37909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777616333"/>
      </p:ext>
    </p:extLst>
  </p:cSld>
  <p:clrMap bg1="lt1" tx1="dk1" bg2="lt2" tx2="dk2" accent1="accent1" accent2="accent2" accent3="accent3" accent4="accent4" accent5="accent5" accent6="accent6" hlink="hlink" folHlink="folHlink"/>
  <p:sldLayoutIdLst>
    <p:sldLayoutId id="2147483664" r:id="rId1"/>
  </p:sldLayoutIdLst>
  <p:hf hd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2000" t="-6000" r="-14000" b="-1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90487"/>
            <a:ext cx="79248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78631" y="702468"/>
            <a:ext cx="8382000" cy="430768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7010400" y="47053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721603678"/>
      </p:ext>
    </p:extLst>
  </p:cSld>
  <p:clrMap bg1="lt1" tx1="dk1" bg2="lt2" tx2="dk2" accent1="accent1" accent2="accent2" accent3="accent3" accent4="accent4" accent5="accent5" accent6="accent6" hlink="hlink" folHlink="folHlink"/>
  <p:sldLayoutIdLst>
    <p:sldLayoutId id="2147483666" r:id="rId1"/>
  </p:sldLayoutIdLst>
  <p:hf hd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9000" t="-8000" r="-16000" b="-1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90487"/>
            <a:ext cx="79248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152400" y="742950"/>
            <a:ext cx="8708231" cy="4267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7772400" y="47053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567810220"/>
      </p:ext>
    </p:extLst>
  </p:cSld>
  <p:clrMap bg1="lt1" tx1="dk1" bg2="lt2" tx2="dk2" accent1="accent1" accent2="accent2" accent3="accent3" accent4="accent4" accent5="accent5" accent6="accent6" hlink="hlink" folHlink="folHlink"/>
  <p:sldLayoutIdLst>
    <p:sldLayoutId id="2147483668" r:id="rId1"/>
  </p:sldLayoutIdLst>
  <p:hf hd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3000" t="-19000" r="-11000" b="-28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09550"/>
            <a:ext cx="83820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1" y="819150"/>
            <a:ext cx="6858000" cy="35814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458200" y="47815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47892777"/>
      </p:ext>
    </p:extLst>
  </p:cSld>
  <p:clrMap bg1="lt1" tx1="dk1" bg2="lt2" tx2="dk2" accent1="accent1" accent2="accent2" accent3="accent3" accent4="accent4" accent5="accent5" accent6="accent6" hlink="hlink" folHlink="folHlink"/>
  <p:sldLayoutIdLst>
    <p:sldLayoutId id="2147483670" r:id="rId1"/>
  </p:sldLayoutIdLst>
  <p:hf hd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s://www.amazon.com/Tic-Tac-Autonomous-Playing-Book/dp/1594746877"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hyperlink" Target="https://towardsdatascience.com/tic-tac-toe-creating-unbeatable-ai-with-minimax-algorithm-8af9e52c1e7d"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Tic Tac Toe Example</a:t>
            </a:r>
          </a:p>
        </p:txBody>
      </p:sp>
      <p:sp>
        <p:nvSpPr>
          <p:cNvPr id="3" name="Content Placeholder 2"/>
          <p:cNvSpPr>
            <a:spLocks noGrp="1"/>
          </p:cNvSpPr>
          <p:nvPr>
            <p:ph idx="1"/>
          </p:nvPr>
        </p:nvSpPr>
        <p:spPr>
          <a:xfrm>
            <a:off x="304800" y="1203960"/>
            <a:ext cx="5276850" cy="2362199"/>
          </a:xfrm>
        </p:spPr>
        <p:txBody>
          <a:bodyPr>
            <a:normAutofit/>
          </a:bodyPr>
          <a:lstStyle/>
          <a:p>
            <a:pPr>
              <a:buFont typeface="Arial" charset="0"/>
              <a:buChar char="•"/>
            </a:pPr>
            <a:r>
              <a:rPr lang="en-US" sz="2800" dirty="0"/>
              <a:t>Functional Implementation</a:t>
            </a:r>
          </a:p>
          <a:p>
            <a:pPr>
              <a:buFont typeface="Arial" charset="0"/>
              <a:buChar char="•"/>
            </a:pPr>
            <a:r>
              <a:rPr lang="en-US" sz="2800" dirty="0"/>
              <a:t>OO Implementation</a:t>
            </a:r>
          </a:p>
          <a:p>
            <a:pPr>
              <a:buFont typeface="Arial" charset="0"/>
              <a:buChar char="•"/>
            </a:pPr>
            <a:r>
              <a:rPr lang="en-US" sz="2800" dirty="0"/>
              <a:t>Finding the Objects</a:t>
            </a:r>
          </a:p>
          <a:p>
            <a:pPr>
              <a:buFont typeface="Arial" charset="0"/>
              <a:buChar char="•"/>
            </a:pPr>
            <a:r>
              <a:rPr lang="en-US" sz="2800" dirty="0"/>
              <a:t>Defining the API</a:t>
            </a:r>
          </a:p>
          <a:p>
            <a:pPr marL="0" indent="0">
              <a:buNone/>
            </a:pPr>
            <a:endParaRPr lang="en-US" sz="2800" dirty="0"/>
          </a:p>
        </p:txBody>
      </p:sp>
      <p:pic>
        <p:nvPicPr>
          <p:cNvPr id="5" name="Picture 4" descr="A table full of food&#10;&#10;Description automatically generated">
            <a:extLst>
              <a:ext uri="{FF2B5EF4-FFF2-40B4-BE49-F238E27FC236}">
                <a16:creationId xmlns:a16="http://schemas.microsoft.com/office/drawing/2014/main" id="{F0A9D064-6319-41F7-8099-7F8B5FFCAD0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34000" y="1725983"/>
            <a:ext cx="3399736" cy="2266896"/>
          </a:xfrm>
          <a:prstGeom prst="rect">
            <a:avLst/>
          </a:prstGeom>
        </p:spPr>
      </p:pic>
    </p:spTree>
    <p:extLst>
      <p:ext uri="{BB962C8B-B14F-4D97-AF65-F5344CB8AC3E}">
        <p14:creationId xmlns:p14="http://schemas.microsoft.com/office/powerpoint/2010/main" val="32413293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32E11-B045-4647-8A11-4557C5D66F8A}"/>
              </a:ext>
            </a:extLst>
          </p:cNvPr>
          <p:cNvSpPr>
            <a:spLocks noGrp="1"/>
          </p:cNvSpPr>
          <p:nvPr>
            <p:ph type="title"/>
          </p:nvPr>
        </p:nvSpPr>
        <p:spPr/>
        <p:txBody>
          <a:bodyPr/>
          <a:lstStyle/>
          <a:p>
            <a:r>
              <a:rPr lang="en-US" dirty="0"/>
              <a:t>What can the objects DO?</a:t>
            </a:r>
          </a:p>
        </p:txBody>
      </p:sp>
      <p:sp>
        <p:nvSpPr>
          <p:cNvPr id="4" name="Slide Number Placeholder 3">
            <a:extLst>
              <a:ext uri="{FF2B5EF4-FFF2-40B4-BE49-F238E27FC236}">
                <a16:creationId xmlns:a16="http://schemas.microsoft.com/office/drawing/2014/main" id="{64C37A4B-F6E0-4EFC-A502-7D080107C29A}"/>
              </a:ext>
            </a:extLst>
          </p:cNvPr>
          <p:cNvSpPr>
            <a:spLocks noGrp="1"/>
          </p:cNvSpPr>
          <p:nvPr>
            <p:ph type="sldNum" sz="quarter" idx="12"/>
          </p:nvPr>
        </p:nvSpPr>
        <p:spPr/>
        <p:txBody>
          <a:bodyPr/>
          <a:lstStyle/>
          <a:p>
            <a:fld id="{B9EA2576-3992-4A7D-AC41-AC0E2BE3E45F}" type="slidenum">
              <a:rPr lang="en-US" smtClean="0"/>
              <a:pPr/>
              <a:t>10</a:t>
            </a:fld>
            <a:endParaRPr lang="en-US" dirty="0"/>
          </a:p>
        </p:txBody>
      </p:sp>
      <p:pic>
        <p:nvPicPr>
          <p:cNvPr id="9" name="Picture 8">
            <a:extLst>
              <a:ext uri="{FF2B5EF4-FFF2-40B4-BE49-F238E27FC236}">
                <a16:creationId xmlns:a16="http://schemas.microsoft.com/office/drawing/2014/main" id="{A91315B1-2635-430F-B46B-B2C5426CADAB}"/>
              </a:ext>
            </a:extLst>
          </p:cNvPr>
          <p:cNvPicPr>
            <a:picLocks noChangeAspect="1"/>
          </p:cNvPicPr>
          <p:nvPr/>
        </p:nvPicPr>
        <p:blipFill>
          <a:blip r:embed="rId3"/>
          <a:stretch>
            <a:fillRect/>
          </a:stretch>
        </p:blipFill>
        <p:spPr>
          <a:xfrm>
            <a:off x="2514600" y="1460684"/>
            <a:ext cx="3793894" cy="2215728"/>
          </a:xfrm>
          <a:prstGeom prst="rect">
            <a:avLst/>
          </a:prstGeom>
        </p:spPr>
      </p:pic>
      <p:sp>
        <p:nvSpPr>
          <p:cNvPr id="11" name="TextBox 10">
            <a:extLst>
              <a:ext uri="{FF2B5EF4-FFF2-40B4-BE49-F238E27FC236}">
                <a16:creationId xmlns:a16="http://schemas.microsoft.com/office/drawing/2014/main" id="{934D3BA2-2006-47DD-BCB3-6229E681E85D}"/>
              </a:ext>
            </a:extLst>
          </p:cNvPr>
          <p:cNvSpPr txBox="1"/>
          <p:nvPr/>
        </p:nvSpPr>
        <p:spPr>
          <a:xfrm>
            <a:off x="403860" y="2297919"/>
            <a:ext cx="1524000" cy="369332"/>
          </a:xfrm>
          <a:prstGeom prst="rect">
            <a:avLst/>
          </a:prstGeom>
          <a:noFill/>
        </p:spPr>
        <p:txBody>
          <a:bodyPr wrap="square" rtlCol="0">
            <a:spAutoFit/>
          </a:bodyPr>
          <a:lstStyle/>
          <a:p>
            <a:r>
              <a:rPr lang="en-US" dirty="0"/>
              <a:t>Board</a:t>
            </a:r>
          </a:p>
        </p:txBody>
      </p:sp>
      <p:sp>
        <p:nvSpPr>
          <p:cNvPr id="12" name="TextBox 11">
            <a:extLst>
              <a:ext uri="{FF2B5EF4-FFF2-40B4-BE49-F238E27FC236}">
                <a16:creationId xmlns:a16="http://schemas.microsoft.com/office/drawing/2014/main" id="{85B73C25-9FD1-4C5A-95FF-5FE2B5F3D5D2}"/>
              </a:ext>
            </a:extLst>
          </p:cNvPr>
          <p:cNvSpPr txBox="1"/>
          <p:nvPr/>
        </p:nvSpPr>
        <p:spPr>
          <a:xfrm>
            <a:off x="5406392" y="3901658"/>
            <a:ext cx="822094" cy="369332"/>
          </a:xfrm>
          <a:prstGeom prst="rect">
            <a:avLst/>
          </a:prstGeom>
          <a:noFill/>
        </p:spPr>
        <p:txBody>
          <a:bodyPr wrap="square" rtlCol="0">
            <a:spAutoFit/>
          </a:bodyPr>
          <a:lstStyle/>
          <a:p>
            <a:r>
              <a:rPr lang="en-US" dirty="0"/>
              <a:t>Cell</a:t>
            </a:r>
          </a:p>
        </p:txBody>
      </p:sp>
      <p:sp>
        <p:nvSpPr>
          <p:cNvPr id="15" name="TextBox 14">
            <a:extLst>
              <a:ext uri="{FF2B5EF4-FFF2-40B4-BE49-F238E27FC236}">
                <a16:creationId xmlns:a16="http://schemas.microsoft.com/office/drawing/2014/main" id="{7BDB8E8B-31CD-4696-9978-E74035CA5D0B}"/>
              </a:ext>
            </a:extLst>
          </p:cNvPr>
          <p:cNvSpPr txBox="1"/>
          <p:nvPr/>
        </p:nvSpPr>
        <p:spPr>
          <a:xfrm>
            <a:off x="6432753" y="655284"/>
            <a:ext cx="1524000" cy="369332"/>
          </a:xfrm>
          <a:prstGeom prst="rect">
            <a:avLst/>
          </a:prstGeom>
          <a:noFill/>
        </p:spPr>
        <p:txBody>
          <a:bodyPr wrap="square" rtlCol="0">
            <a:spAutoFit/>
          </a:bodyPr>
          <a:lstStyle/>
          <a:p>
            <a:r>
              <a:rPr lang="en-US" dirty="0"/>
              <a:t>Each Player</a:t>
            </a:r>
          </a:p>
        </p:txBody>
      </p:sp>
      <p:cxnSp>
        <p:nvCxnSpPr>
          <p:cNvPr id="29" name="Straight Arrow Connector 28">
            <a:extLst>
              <a:ext uri="{FF2B5EF4-FFF2-40B4-BE49-F238E27FC236}">
                <a16:creationId xmlns:a16="http://schemas.microsoft.com/office/drawing/2014/main" id="{12E478CE-1064-460B-90E0-8606A53B2D0D}"/>
              </a:ext>
            </a:extLst>
          </p:cNvPr>
          <p:cNvCxnSpPr>
            <a:cxnSpLocks/>
          </p:cNvCxnSpPr>
          <p:nvPr/>
        </p:nvCxnSpPr>
        <p:spPr>
          <a:xfrm>
            <a:off x="1219200" y="2495550"/>
            <a:ext cx="1371600" cy="68580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52CEA270-5228-4E30-A9C4-40AE66F2712A}"/>
              </a:ext>
            </a:extLst>
          </p:cNvPr>
          <p:cNvCxnSpPr>
            <a:cxnSpLocks/>
          </p:cNvCxnSpPr>
          <p:nvPr/>
        </p:nvCxnSpPr>
        <p:spPr>
          <a:xfrm flipH="1" flipV="1">
            <a:off x="5212080" y="3314700"/>
            <a:ext cx="277697" cy="58695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04AED6A-EAF0-455E-8684-3C85F236210B}"/>
              </a:ext>
            </a:extLst>
          </p:cNvPr>
          <p:cNvCxnSpPr>
            <a:cxnSpLocks/>
            <a:stCxn id="15" idx="1"/>
          </p:cNvCxnSpPr>
          <p:nvPr/>
        </p:nvCxnSpPr>
        <p:spPr>
          <a:xfrm flipH="1">
            <a:off x="4866237" y="839950"/>
            <a:ext cx="1566516" cy="76710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1D6DAFF6-65BE-45C1-9F79-BAC46B6D7811}"/>
              </a:ext>
            </a:extLst>
          </p:cNvPr>
          <p:cNvSpPr txBox="1"/>
          <p:nvPr/>
        </p:nvSpPr>
        <p:spPr>
          <a:xfrm>
            <a:off x="5489777" y="4149145"/>
            <a:ext cx="2279246" cy="461665"/>
          </a:xfrm>
          <a:prstGeom prst="rect">
            <a:avLst/>
          </a:prstGeom>
          <a:noFill/>
        </p:spPr>
        <p:txBody>
          <a:bodyPr wrap="square" rtlCol="0">
            <a:spAutoFit/>
          </a:bodyPr>
          <a:lstStyle/>
          <a:p>
            <a:pPr marL="171450" indent="-171450">
              <a:buFontTx/>
              <a:buChar char="-"/>
            </a:pPr>
            <a:r>
              <a:rPr lang="en-US" sz="1200" dirty="0">
                <a:solidFill>
                  <a:srgbClr val="00B050"/>
                </a:solidFill>
              </a:rPr>
              <a:t>Constructor()</a:t>
            </a:r>
          </a:p>
          <a:p>
            <a:pPr marL="171450" indent="-171450">
              <a:buFontTx/>
              <a:buChar char="-"/>
            </a:pPr>
            <a:r>
              <a:rPr lang="en-US" sz="1200" dirty="0">
                <a:solidFill>
                  <a:schemeClr val="accent1"/>
                </a:solidFill>
              </a:rPr>
              <a:t>Set(Token)</a:t>
            </a:r>
          </a:p>
        </p:txBody>
      </p:sp>
      <p:sp>
        <p:nvSpPr>
          <p:cNvPr id="49" name="TextBox 48">
            <a:extLst>
              <a:ext uri="{FF2B5EF4-FFF2-40B4-BE49-F238E27FC236}">
                <a16:creationId xmlns:a16="http://schemas.microsoft.com/office/drawing/2014/main" id="{4B2A214C-710C-46AE-8C03-1F76CA34A924}"/>
              </a:ext>
            </a:extLst>
          </p:cNvPr>
          <p:cNvSpPr txBox="1"/>
          <p:nvPr/>
        </p:nvSpPr>
        <p:spPr>
          <a:xfrm>
            <a:off x="381000" y="2587142"/>
            <a:ext cx="2279246" cy="1015663"/>
          </a:xfrm>
          <a:prstGeom prst="rect">
            <a:avLst/>
          </a:prstGeom>
          <a:noFill/>
        </p:spPr>
        <p:txBody>
          <a:bodyPr wrap="square" rtlCol="0">
            <a:spAutoFit/>
          </a:bodyPr>
          <a:lstStyle/>
          <a:p>
            <a:pPr marL="171450" indent="-171450">
              <a:buFontTx/>
              <a:buChar char="-"/>
            </a:pPr>
            <a:r>
              <a:rPr lang="en-US" sz="1200" dirty="0">
                <a:solidFill>
                  <a:srgbClr val="00B050"/>
                </a:solidFill>
              </a:rPr>
              <a:t>Constructor()</a:t>
            </a:r>
          </a:p>
          <a:p>
            <a:pPr marL="171450" indent="-171450">
              <a:buFontTx/>
              <a:buChar char="-"/>
            </a:pPr>
            <a:r>
              <a:rPr lang="en-US" sz="1200" dirty="0" err="1">
                <a:solidFill>
                  <a:schemeClr val="accent1"/>
                </a:solidFill>
              </a:rPr>
              <a:t>StartNewGame</a:t>
            </a:r>
            <a:r>
              <a:rPr lang="en-US" sz="1200" dirty="0">
                <a:solidFill>
                  <a:schemeClr val="accent1"/>
                </a:solidFill>
              </a:rPr>
              <a:t>() : void</a:t>
            </a:r>
          </a:p>
          <a:p>
            <a:pPr marL="171450" indent="-171450">
              <a:buFontTx/>
              <a:buChar char="-"/>
            </a:pPr>
            <a:r>
              <a:rPr lang="en-US" sz="1200" dirty="0" err="1">
                <a:solidFill>
                  <a:schemeClr val="accent1"/>
                </a:solidFill>
              </a:rPr>
              <a:t>PlaceToken</a:t>
            </a:r>
            <a:r>
              <a:rPr lang="en-US" sz="1200" dirty="0">
                <a:solidFill>
                  <a:schemeClr val="accent1"/>
                </a:solidFill>
              </a:rPr>
              <a:t>(</a:t>
            </a:r>
            <a:r>
              <a:rPr lang="en-US" sz="1200" dirty="0" err="1">
                <a:solidFill>
                  <a:schemeClr val="accent1"/>
                </a:solidFill>
              </a:rPr>
              <a:t>int,Token</a:t>
            </a:r>
            <a:r>
              <a:rPr lang="en-US" sz="1200" dirty="0">
                <a:solidFill>
                  <a:schemeClr val="accent1"/>
                </a:solidFill>
              </a:rPr>
              <a:t>) : void</a:t>
            </a:r>
          </a:p>
          <a:p>
            <a:pPr marL="171450" indent="-171450">
              <a:buFontTx/>
              <a:buChar char="-"/>
            </a:pPr>
            <a:r>
              <a:rPr lang="en-US" sz="1200" dirty="0" err="1">
                <a:solidFill>
                  <a:schemeClr val="accent1"/>
                </a:solidFill>
              </a:rPr>
              <a:t>GetToken</a:t>
            </a:r>
            <a:r>
              <a:rPr lang="en-US" sz="1200" dirty="0">
                <a:solidFill>
                  <a:schemeClr val="accent1"/>
                </a:solidFill>
              </a:rPr>
              <a:t>(int) : Token</a:t>
            </a:r>
          </a:p>
          <a:p>
            <a:pPr marL="171450" indent="-171450">
              <a:buFontTx/>
              <a:buChar char="-"/>
            </a:pPr>
            <a:r>
              <a:rPr lang="en-US" sz="1200" dirty="0">
                <a:solidFill>
                  <a:schemeClr val="accent1"/>
                </a:solidFill>
              </a:rPr>
              <a:t>Print() : void</a:t>
            </a:r>
          </a:p>
        </p:txBody>
      </p:sp>
      <p:sp>
        <p:nvSpPr>
          <p:cNvPr id="51" name="TextBox 50">
            <a:extLst>
              <a:ext uri="{FF2B5EF4-FFF2-40B4-BE49-F238E27FC236}">
                <a16:creationId xmlns:a16="http://schemas.microsoft.com/office/drawing/2014/main" id="{AC0BCF47-464C-4AA1-843F-4912D3E18CA6}"/>
              </a:ext>
            </a:extLst>
          </p:cNvPr>
          <p:cNvSpPr txBox="1"/>
          <p:nvPr/>
        </p:nvSpPr>
        <p:spPr>
          <a:xfrm>
            <a:off x="6425133" y="960842"/>
            <a:ext cx="2279246" cy="1015663"/>
          </a:xfrm>
          <a:prstGeom prst="rect">
            <a:avLst/>
          </a:prstGeom>
          <a:noFill/>
        </p:spPr>
        <p:txBody>
          <a:bodyPr wrap="square" rtlCol="0">
            <a:spAutoFit/>
          </a:bodyPr>
          <a:lstStyle/>
          <a:p>
            <a:pPr marL="171450" indent="-171450">
              <a:buFontTx/>
              <a:buChar char="-"/>
            </a:pPr>
            <a:r>
              <a:rPr lang="en-US" sz="1200" dirty="0">
                <a:solidFill>
                  <a:srgbClr val="00B050"/>
                </a:solidFill>
              </a:rPr>
              <a:t>Constructor(</a:t>
            </a:r>
            <a:r>
              <a:rPr lang="en-US" sz="1200" dirty="0" err="1">
                <a:solidFill>
                  <a:srgbClr val="00B050"/>
                </a:solidFill>
              </a:rPr>
              <a:t>Token,Board</a:t>
            </a:r>
            <a:r>
              <a:rPr lang="en-US" sz="1200" dirty="0">
                <a:solidFill>
                  <a:srgbClr val="00B050"/>
                </a:solidFill>
              </a:rPr>
              <a:t>)</a:t>
            </a:r>
          </a:p>
          <a:p>
            <a:pPr marL="171450" indent="-171450">
              <a:buFontTx/>
              <a:buChar char="-"/>
            </a:pPr>
            <a:r>
              <a:rPr lang="en-US" sz="1200" dirty="0" err="1">
                <a:solidFill>
                  <a:schemeClr val="accent1"/>
                </a:solidFill>
              </a:rPr>
              <a:t>GetMove</a:t>
            </a:r>
            <a:r>
              <a:rPr lang="en-US" sz="1200" dirty="0">
                <a:solidFill>
                  <a:schemeClr val="accent1"/>
                </a:solidFill>
              </a:rPr>
              <a:t>() : int</a:t>
            </a:r>
          </a:p>
          <a:p>
            <a:pPr marL="171450" indent="-171450">
              <a:buFontTx/>
              <a:buChar char="-"/>
            </a:pPr>
            <a:endParaRPr lang="en-US" sz="1200" dirty="0">
              <a:solidFill>
                <a:schemeClr val="accent1"/>
              </a:solidFill>
            </a:endParaRPr>
          </a:p>
          <a:p>
            <a:pPr marL="171450" indent="-171450">
              <a:buFontTx/>
              <a:buChar char="-"/>
            </a:pPr>
            <a:r>
              <a:rPr lang="en-US" sz="1200" dirty="0">
                <a:solidFill>
                  <a:srgbClr val="00B050"/>
                </a:solidFill>
              </a:rPr>
              <a:t>Constructor()</a:t>
            </a:r>
          </a:p>
          <a:p>
            <a:pPr marL="171450" indent="-171450">
              <a:buFontTx/>
              <a:buChar char="-"/>
            </a:pPr>
            <a:r>
              <a:rPr lang="en-US" sz="1200" dirty="0" err="1">
                <a:solidFill>
                  <a:schemeClr val="accent1"/>
                </a:solidFill>
              </a:rPr>
              <a:t>GetMove</a:t>
            </a:r>
            <a:r>
              <a:rPr lang="en-US" sz="1200" dirty="0">
                <a:solidFill>
                  <a:schemeClr val="accent1"/>
                </a:solidFill>
              </a:rPr>
              <a:t>(</a:t>
            </a:r>
            <a:r>
              <a:rPr lang="en-US" sz="1200" dirty="0" err="1">
                <a:solidFill>
                  <a:schemeClr val="accent1"/>
                </a:solidFill>
              </a:rPr>
              <a:t>Token,Board</a:t>
            </a:r>
            <a:r>
              <a:rPr lang="en-US" sz="1200" dirty="0">
                <a:solidFill>
                  <a:schemeClr val="accent1"/>
                </a:solidFill>
              </a:rPr>
              <a:t>): int</a:t>
            </a:r>
          </a:p>
        </p:txBody>
      </p:sp>
      <p:sp>
        <p:nvSpPr>
          <p:cNvPr id="39" name="TextBox 38">
            <a:extLst>
              <a:ext uri="{FF2B5EF4-FFF2-40B4-BE49-F238E27FC236}">
                <a16:creationId xmlns:a16="http://schemas.microsoft.com/office/drawing/2014/main" id="{6DC1EFF9-5958-4C4F-A3B8-D0E95E1CD450}"/>
              </a:ext>
            </a:extLst>
          </p:cNvPr>
          <p:cNvSpPr txBox="1"/>
          <p:nvPr/>
        </p:nvSpPr>
        <p:spPr>
          <a:xfrm>
            <a:off x="2708128" y="3759127"/>
            <a:ext cx="822094" cy="369332"/>
          </a:xfrm>
          <a:prstGeom prst="rect">
            <a:avLst/>
          </a:prstGeom>
          <a:noFill/>
        </p:spPr>
        <p:txBody>
          <a:bodyPr wrap="square" rtlCol="0">
            <a:spAutoFit/>
          </a:bodyPr>
          <a:lstStyle/>
          <a:p>
            <a:r>
              <a:rPr lang="en-US" dirty="0"/>
              <a:t>Token</a:t>
            </a:r>
          </a:p>
        </p:txBody>
      </p:sp>
      <p:sp>
        <p:nvSpPr>
          <p:cNvPr id="40" name="TextBox 39">
            <a:extLst>
              <a:ext uri="{FF2B5EF4-FFF2-40B4-BE49-F238E27FC236}">
                <a16:creationId xmlns:a16="http://schemas.microsoft.com/office/drawing/2014/main" id="{619B2386-4FE2-40F7-8F30-7D2C9B5F180F}"/>
              </a:ext>
            </a:extLst>
          </p:cNvPr>
          <p:cNvSpPr txBox="1"/>
          <p:nvPr/>
        </p:nvSpPr>
        <p:spPr>
          <a:xfrm>
            <a:off x="2743631" y="4066313"/>
            <a:ext cx="2279246" cy="461665"/>
          </a:xfrm>
          <a:prstGeom prst="rect">
            <a:avLst/>
          </a:prstGeom>
          <a:noFill/>
        </p:spPr>
        <p:txBody>
          <a:bodyPr wrap="square" rtlCol="0">
            <a:spAutoFit/>
          </a:bodyPr>
          <a:lstStyle/>
          <a:p>
            <a:r>
              <a:rPr lang="en-US" sz="1200" dirty="0">
                <a:solidFill>
                  <a:schemeClr val="accent1"/>
                </a:solidFill>
              </a:rPr>
              <a:t>What are these? Single letters?</a:t>
            </a:r>
          </a:p>
          <a:p>
            <a:r>
              <a:rPr lang="en-US" sz="1200" dirty="0">
                <a:solidFill>
                  <a:schemeClr val="accent1"/>
                </a:solidFill>
              </a:rPr>
              <a:t>Numbers (0,1,2)? An ENUM?</a:t>
            </a:r>
          </a:p>
        </p:txBody>
      </p:sp>
      <p:cxnSp>
        <p:nvCxnSpPr>
          <p:cNvPr id="42" name="Straight Arrow Connector 41">
            <a:extLst>
              <a:ext uri="{FF2B5EF4-FFF2-40B4-BE49-F238E27FC236}">
                <a16:creationId xmlns:a16="http://schemas.microsoft.com/office/drawing/2014/main" id="{92B0641D-35C0-4116-A5A7-4AAC598A75DE}"/>
              </a:ext>
            </a:extLst>
          </p:cNvPr>
          <p:cNvCxnSpPr>
            <a:cxnSpLocks/>
          </p:cNvCxnSpPr>
          <p:nvPr/>
        </p:nvCxnSpPr>
        <p:spPr>
          <a:xfrm flipV="1">
            <a:off x="3118487" y="3577884"/>
            <a:ext cx="678827" cy="21115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2761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9">
                                            <p:txEl>
                                              <p:pRg st="0" end="0"/>
                                            </p:txEl>
                                          </p:spTgt>
                                        </p:tgtEl>
                                        <p:attrNameLst>
                                          <p:attrName>style.visibility</p:attrName>
                                        </p:attrNameLst>
                                      </p:cBhvr>
                                      <p:to>
                                        <p:strVal val="visible"/>
                                      </p:to>
                                    </p:set>
                                    <p:animEffect transition="in" filter="fade">
                                      <p:cBhvr>
                                        <p:cTn id="7" dur="500"/>
                                        <p:tgtEl>
                                          <p:spTgt spid="4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9">
                                            <p:txEl>
                                              <p:pRg st="1" end="1"/>
                                            </p:txEl>
                                          </p:spTgt>
                                        </p:tgtEl>
                                        <p:attrNameLst>
                                          <p:attrName>style.visibility</p:attrName>
                                        </p:attrNameLst>
                                      </p:cBhvr>
                                      <p:to>
                                        <p:strVal val="visible"/>
                                      </p:to>
                                    </p:set>
                                    <p:animEffect transition="in" filter="fade">
                                      <p:cBhvr>
                                        <p:cTn id="12" dur="500"/>
                                        <p:tgtEl>
                                          <p:spTgt spid="4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9">
                                            <p:txEl>
                                              <p:pRg st="2" end="2"/>
                                            </p:txEl>
                                          </p:spTgt>
                                        </p:tgtEl>
                                        <p:attrNameLst>
                                          <p:attrName>style.visibility</p:attrName>
                                        </p:attrNameLst>
                                      </p:cBhvr>
                                      <p:to>
                                        <p:strVal val="visible"/>
                                      </p:to>
                                    </p:set>
                                    <p:animEffect transition="in" filter="fade">
                                      <p:cBhvr>
                                        <p:cTn id="17" dur="500"/>
                                        <p:tgtEl>
                                          <p:spTgt spid="4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9">
                                            <p:txEl>
                                              <p:pRg st="3" end="3"/>
                                            </p:txEl>
                                          </p:spTgt>
                                        </p:tgtEl>
                                        <p:attrNameLst>
                                          <p:attrName>style.visibility</p:attrName>
                                        </p:attrNameLst>
                                      </p:cBhvr>
                                      <p:to>
                                        <p:strVal val="visible"/>
                                      </p:to>
                                    </p:set>
                                    <p:animEffect transition="in" filter="fade">
                                      <p:cBhvr>
                                        <p:cTn id="22" dur="500"/>
                                        <p:tgtEl>
                                          <p:spTgt spid="4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9">
                                            <p:txEl>
                                              <p:pRg st="4" end="4"/>
                                            </p:txEl>
                                          </p:spTgt>
                                        </p:tgtEl>
                                        <p:attrNameLst>
                                          <p:attrName>style.visibility</p:attrName>
                                        </p:attrNameLst>
                                      </p:cBhvr>
                                      <p:to>
                                        <p:strVal val="visible"/>
                                      </p:to>
                                    </p:set>
                                    <p:animEffect transition="in" filter="fade">
                                      <p:cBhvr>
                                        <p:cTn id="27" dur="500"/>
                                        <p:tgtEl>
                                          <p:spTgt spid="4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1">
                                            <p:txEl>
                                              <p:pRg st="0" end="0"/>
                                            </p:txEl>
                                          </p:spTgt>
                                        </p:tgtEl>
                                        <p:attrNameLst>
                                          <p:attrName>style.visibility</p:attrName>
                                        </p:attrNameLst>
                                      </p:cBhvr>
                                      <p:to>
                                        <p:strVal val="visible"/>
                                      </p:to>
                                    </p:set>
                                    <p:animEffect transition="in" filter="fade">
                                      <p:cBhvr>
                                        <p:cTn id="32" dur="500"/>
                                        <p:tgtEl>
                                          <p:spTgt spid="51">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1">
                                            <p:txEl>
                                              <p:pRg st="1" end="1"/>
                                            </p:txEl>
                                          </p:spTgt>
                                        </p:tgtEl>
                                        <p:attrNameLst>
                                          <p:attrName>style.visibility</p:attrName>
                                        </p:attrNameLst>
                                      </p:cBhvr>
                                      <p:to>
                                        <p:strVal val="visible"/>
                                      </p:to>
                                    </p:set>
                                    <p:animEffect transition="in" filter="fade">
                                      <p:cBhvr>
                                        <p:cTn id="37" dur="500"/>
                                        <p:tgtEl>
                                          <p:spTgt spid="51">
                                            <p:txEl>
                                              <p:pRg st="1" end="1"/>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1">
                                            <p:txEl>
                                              <p:pRg st="3" end="3"/>
                                            </p:txEl>
                                          </p:spTgt>
                                        </p:tgtEl>
                                        <p:attrNameLst>
                                          <p:attrName>style.visibility</p:attrName>
                                        </p:attrNameLst>
                                      </p:cBhvr>
                                      <p:to>
                                        <p:strVal val="visible"/>
                                      </p:to>
                                    </p:set>
                                    <p:animEffect transition="in" filter="fade">
                                      <p:cBhvr>
                                        <p:cTn id="42" dur="500"/>
                                        <p:tgtEl>
                                          <p:spTgt spid="51">
                                            <p:txEl>
                                              <p:pRg st="3" end="3"/>
                                            </p:txEl>
                                          </p:spTgt>
                                        </p:tgtEl>
                                      </p:cBhvr>
                                    </p:animEffect>
                                  </p:childTnLst>
                                </p:cTn>
                              </p:par>
                            </p:childTnLst>
                          </p:cTn>
                        </p:par>
                        <p:par>
                          <p:cTn id="43" fill="hold">
                            <p:stCondLst>
                              <p:cond delay="500"/>
                            </p:stCondLst>
                            <p:childTnLst>
                              <p:par>
                                <p:cTn id="44" presetID="10" presetClass="entr" presetSubtype="0" fill="hold" nodeType="afterEffect">
                                  <p:stCondLst>
                                    <p:cond delay="0"/>
                                  </p:stCondLst>
                                  <p:childTnLst>
                                    <p:set>
                                      <p:cBhvr>
                                        <p:cTn id="45" dur="1" fill="hold">
                                          <p:stCondLst>
                                            <p:cond delay="0"/>
                                          </p:stCondLst>
                                        </p:cTn>
                                        <p:tgtEl>
                                          <p:spTgt spid="51">
                                            <p:txEl>
                                              <p:pRg st="4" end="4"/>
                                            </p:txEl>
                                          </p:spTgt>
                                        </p:tgtEl>
                                        <p:attrNameLst>
                                          <p:attrName>style.visibility</p:attrName>
                                        </p:attrNameLst>
                                      </p:cBhvr>
                                      <p:to>
                                        <p:strVal val="visible"/>
                                      </p:to>
                                    </p:set>
                                    <p:animEffect transition="in" filter="fade">
                                      <p:cBhvr>
                                        <p:cTn id="46" dur="500"/>
                                        <p:tgtEl>
                                          <p:spTgt spid="5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233E4-34D9-4C36-A762-6C9B8C3E4B3F}"/>
              </a:ext>
            </a:extLst>
          </p:cNvPr>
          <p:cNvSpPr>
            <a:spLocks noGrp="1"/>
          </p:cNvSpPr>
          <p:nvPr>
            <p:ph type="title"/>
          </p:nvPr>
        </p:nvSpPr>
        <p:spPr>
          <a:xfrm>
            <a:off x="6010300" y="57151"/>
            <a:ext cx="3057499" cy="609600"/>
          </a:xfrm>
        </p:spPr>
        <p:txBody>
          <a:bodyPr/>
          <a:lstStyle/>
          <a:p>
            <a:r>
              <a:rPr lang="en-US" dirty="0"/>
              <a:t>UML</a:t>
            </a:r>
          </a:p>
        </p:txBody>
      </p:sp>
      <p:sp>
        <p:nvSpPr>
          <p:cNvPr id="4" name="Slide Number Placeholder 3">
            <a:extLst>
              <a:ext uri="{FF2B5EF4-FFF2-40B4-BE49-F238E27FC236}">
                <a16:creationId xmlns:a16="http://schemas.microsoft.com/office/drawing/2014/main" id="{6FB4F854-5848-459D-9352-3B242E12D288}"/>
              </a:ext>
            </a:extLst>
          </p:cNvPr>
          <p:cNvSpPr>
            <a:spLocks noGrp="1"/>
          </p:cNvSpPr>
          <p:nvPr>
            <p:ph type="sldNum" sz="quarter" idx="12"/>
          </p:nvPr>
        </p:nvSpPr>
        <p:spPr/>
        <p:txBody>
          <a:bodyPr/>
          <a:lstStyle/>
          <a:p>
            <a:fld id="{B9EA2576-3992-4A7D-AC41-AC0E2BE3E45F}" type="slidenum">
              <a:rPr lang="en-US" smtClean="0"/>
              <a:pPr/>
              <a:t>11</a:t>
            </a:fld>
            <a:endParaRPr lang="en-US" dirty="0"/>
          </a:p>
        </p:txBody>
      </p:sp>
      <p:sp>
        <p:nvSpPr>
          <p:cNvPr id="5" name="TextBox 4">
            <a:extLst>
              <a:ext uri="{FF2B5EF4-FFF2-40B4-BE49-F238E27FC236}">
                <a16:creationId xmlns:a16="http://schemas.microsoft.com/office/drawing/2014/main" id="{9A99C6C3-E3CF-4379-BB04-7B515A7EC042}"/>
              </a:ext>
            </a:extLst>
          </p:cNvPr>
          <p:cNvSpPr txBox="1"/>
          <p:nvPr/>
        </p:nvSpPr>
        <p:spPr>
          <a:xfrm>
            <a:off x="737131" y="1523381"/>
            <a:ext cx="2969547" cy="369332"/>
          </a:xfrm>
          <a:prstGeom prst="rect">
            <a:avLst/>
          </a:prstGeom>
          <a:noFill/>
          <a:ln>
            <a:solidFill>
              <a:schemeClr val="tx1"/>
            </a:solidFill>
          </a:ln>
        </p:spPr>
        <p:txBody>
          <a:bodyPr wrap="square" rtlCol="0">
            <a:spAutoFit/>
          </a:bodyPr>
          <a:lstStyle/>
          <a:p>
            <a:pPr algn="ctr"/>
            <a:r>
              <a:rPr lang="en-US" b="1" dirty="0"/>
              <a:t>Board</a:t>
            </a:r>
          </a:p>
        </p:txBody>
      </p:sp>
      <p:sp>
        <p:nvSpPr>
          <p:cNvPr id="6" name="TextBox 5">
            <a:extLst>
              <a:ext uri="{FF2B5EF4-FFF2-40B4-BE49-F238E27FC236}">
                <a16:creationId xmlns:a16="http://schemas.microsoft.com/office/drawing/2014/main" id="{E9339EE2-8402-4725-9B23-DB850DCDAB1A}"/>
              </a:ext>
            </a:extLst>
          </p:cNvPr>
          <p:cNvSpPr txBox="1"/>
          <p:nvPr/>
        </p:nvSpPr>
        <p:spPr>
          <a:xfrm>
            <a:off x="1147304" y="406963"/>
            <a:ext cx="2149201" cy="369332"/>
          </a:xfrm>
          <a:prstGeom prst="rect">
            <a:avLst/>
          </a:prstGeom>
          <a:noFill/>
          <a:ln>
            <a:solidFill>
              <a:schemeClr val="tx1"/>
            </a:solidFill>
          </a:ln>
        </p:spPr>
        <p:txBody>
          <a:bodyPr wrap="square" rtlCol="0">
            <a:spAutoFit/>
          </a:bodyPr>
          <a:lstStyle/>
          <a:p>
            <a:pPr algn="ctr"/>
            <a:r>
              <a:rPr lang="en-US" b="1" dirty="0"/>
              <a:t>Player</a:t>
            </a:r>
          </a:p>
        </p:txBody>
      </p:sp>
      <p:sp>
        <p:nvSpPr>
          <p:cNvPr id="7" name="TextBox 6">
            <a:extLst>
              <a:ext uri="{FF2B5EF4-FFF2-40B4-BE49-F238E27FC236}">
                <a16:creationId xmlns:a16="http://schemas.microsoft.com/office/drawing/2014/main" id="{D8A2104A-3B47-4B27-9F67-53CD9C4399D4}"/>
              </a:ext>
            </a:extLst>
          </p:cNvPr>
          <p:cNvSpPr txBox="1"/>
          <p:nvPr/>
        </p:nvSpPr>
        <p:spPr>
          <a:xfrm>
            <a:off x="4943501" y="299461"/>
            <a:ext cx="1295400" cy="584775"/>
          </a:xfrm>
          <a:prstGeom prst="rect">
            <a:avLst/>
          </a:prstGeom>
          <a:noFill/>
          <a:ln>
            <a:solidFill>
              <a:schemeClr val="tx1"/>
            </a:solidFill>
          </a:ln>
        </p:spPr>
        <p:txBody>
          <a:bodyPr wrap="square" rtlCol="0">
            <a:spAutoFit/>
          </a:bodyPr>
          <a:lstStyle/>
          <a:p>
            <a:pPr algn="ctr"/>
            <a:r>
              <a:rPr lang="en-US" sz="1400" dirty="0"/>
              <a:t>&lt;&lt;</a:t>
            </a:r>
            <a:r>
              <a:rPr lang="en-US" sz="1400" dirty="0" err="1"/>
              <a:t>enum</a:t>
            </a:r>
            <a:r>
              <a:rPr lang="en-US" sz="1400" dirty="0"/>
              <a:t>&gt;&gt;</a:t>
            </a:r>
          </a:p>
          <a:p>
            <a:pPr algn="ctr"/>
            <a:r>
              <a:rPr lang="en-US" b="1" dirty="0"/>
              <a:t>Token</a:t>
            </a:r>
          </a:p>
        </p:txBody>
      </p:sp>
      <p:sp>
        <p:nvSpPr>
          <p:cNvPr id="8" name="TextBox 7">
            <a:extLst>
              <a:ext uri="{FF2B5EF4-FFF2-40B4-BE49-F238E27FC236}">
                <a16:creationId xmlns:a16="http://schemas.microsoft.com/office/drawing/2014/main" id="{1E476803-F853-442D-9A78-DB60974B9D6A}"/>
              </a:ext>
            </a:extLst>
          </p:cNvPr>
          <p:cNvSpPr txBox="1"/>
          <p:nvPr/>
        </p:nvSpPr>
        <p:spPr>
          <a:xfrm>
            <a:off x="4724400" y="2249665"/>
            <a:ext cx="1733602" cy="369332"/>
          </a:xfrm>
          <a:prstGeom prst="rect">
            <a:avLst/>
          </a:prstGeom>
          <a:noFill/>
          <a:ln>
            <a:solidFill>
              <a:schemeClr val="tx1"/>
            </a:solidFill>
          </a:ln>
        </p:spPr>
        <p:txBody>
          <a:bodyPr wrap="square" rtlCol="0">
            <a:spAutoFit/>
          </a:bodyPr>
          <a:lstStyle/>
          <a:p>
            <a:pPr algn="ctr"/>
            <a:r>
              <a:rPr lang="en-US" b="1" dirty="0"/>
              <a:t>Cell</a:t>
            </a:r>
          </a:p>
        </p:txBody>
      </p:sp>
      <p:cxnSp>
        <p:nvCxnSpPr>
          <p:cNvPr id="10" name="Straight Arrow Connector 9">
            <a:extLst>
              <a:ext uri="{FF2B5EF4-FFF2-40B4-BE49-F238E27FC236}">
                <a16:creationId xmlns:a16="http://schemas.microsoft.com/office/drawing/2014/main" id="{5FD19266-944D-4D92-A5FD-7D9F08B5BECB}"/>
              </a:ext>
            </a:extLst>
          </p:cNvPr>
          <p:cNvCxnSpPr>
            <a:cxnSpLocks/>
            <a:stCxn id="11" idx="3"/>
          </p:cNvCxnSpPr>
          <p:nvPr/>
        </p:nvCxnSpPr>
        <p:spPr>
          <a:xfrm>
            <a:off x="4000365" y="2547547"/>
            <a:ext cx="724035" cy="0"/>
          </a:xfrm>
          <a:prstGeom prst="straightConnector1">
            <a:avLst/>
          </a:prstGeom>
          <a:ln>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11" name="Flowchart: Decision 10">
            <a:extLst>
              <a:ext uri="{FF2B5EF4-FFF2-40B4-BE49-F238E27FC236}">
                <a16:creationId xmlns:a16="http://schemas.microsoft.com/office/drawing/2014/main" id="{7760C436-E262-4A33-8A3D-F6850A2D4D97}"/>
              </a:ext>
            </a:extLst>
          </p:cNvPr>
          <p:cNvSpPr/>
          <p:nvPr/>
        </p:nvSpPr>
        <p:spPr>
          <a:xfrm>
            <a:off x="3729345" y="2471347"/>
            <a:ext cx="271020" cy="152400"/>
          </a:xfrm>
          <a:prstGeom prst="flowChartDecision">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7D914F1C-D18A-4783-99CA-BE7C1848E6EA}"/>
              </a:ext>
            </a:extLst>
          </p:cNvPr>
          <p:cNvCxnSpPr>
            <a:cxnSpLocks/>
            <a:stCxn id="38" idx="2"/>
            <a:endCxn id="5" idx="0"/>
          </p:cNvCxnSpPr>
          <p:nvPr/>
        </p:nvCxnSpPr>
        <p:spPr>
          <a:xfrm>
            <a:off x="2221905" y="1054196"/>
            <a:ext cx="0" cy="469185"/>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B16BDBDB-BE8A-45A9-898B-355902D93152}"/>
              </a:ext>
            </a:extLst>
          </p:cNvPr>
          <p:cNvSpPr txBox="1"/>
          <p:nvPr/>
        </p:nvSpPr>
        <p:spPr>
          <a:xfrm>
            <a:off x="5607021" y="1570020"/>
            <a:ext cx="381000" cy="246221"/>
          </a:xfrm>
          <a:prstGeom prst="rect">
            <a:avLst/>
          </a:prstGeom>
          <a:noFill/>
        </p:spPr>
        <p:txBody>
          <a:bodyPr wrap="square" rtlCol="0">
            <a:spAutoFit/>
          </a:bodyPr>
          <a:lstStyle/>
          <a:p>
            <a:r>
              <a:rPr lang="en-US" sz="1000" dirty="0"/>
              <a:t>1</a:t>
            </a:r>
          </a:p>
        </p:txBody>
      </p:sp>
      <p:sp>
        <p:nvSpPr>
          <p:cNvPr id="16" name="TextBox 15">
            <a:extLst>
              <a:ext uri="{FF2B5EF4-FFF2-40B4-BE49-F238E27FC236}">
                <a16:creationId xmlns:a16="http://schemas.microsoft.com/office/drawing/2014/main" id="{4EF18829-23A8-4B77-9120-AB25B2EFDD58}"/>
              </a:ext>
            </a:extLst>
          </p:cNvPr>
          <p:cNvSpPr txBox="1"/>
          <p:nvPr/>
        </p:nvSpPr>
        <p:spPr>
          <a:xfrm>
            <a:off x="3729345" y="2661264"/>
            <a:ext cx="381000" cy="246221"/>
          </a:xfrm>
          <a:prstGeom prst="rect">
            <a:avLst/>
          </a:prstGeom>
          <a:noFill/>
        </p:spPr>
        <p:txBody>
          <a:bodyPr wrap="square" rtlCol="0">
            <a:spAutoFit/>
          </a:bodyPr>
          <a:lstStyle/>
          <a:p>
            <a:r>
              <a:rPr lang="en-US" sz="1000" dirty="0"/>
              <a:t>1</a:t>
            </a:r>
          </a:p>
        </p:txBody>
      </p:sp>
      <p:sp>
        <p:nvSpPr>
          <p:cNvPr id="17" name="TextBox 16">
            <a:extLst>
              <a:ext uri="{FF2B5EF4-FFF2-40B4-BE49-F238E27FC236}">
                <a16:creationId xmlns:a16="http://schemas.microsoft.com/office/drawing/2014/main" id="{95DCF0F4-01F4-4A3C-8067-4A8AA7050710}"/>
              </a:ext>
            </a:extLst>
          </p:cNvPr>
          <p:cNvSpPr txBox="1"/>
          <p:nvPr/>
        </p:nvSpPr>
        <p:spPr>
          <a:xfrm>
            <a:off x="4430715" y="2663709"/>
            <a:ext cx="381000" cy="246221"/>
          </a:xfrm>
          <a:prstGeom prst="rect">
            <a:avLst/>
          </a:prstGeom>
          <a:noFill/>
        </p:spPr>
        <p:txBody>
          <a:bodyPr wrap="square" rtlCol="0">
            <a:spAutoFit/>
          </a:bodyPr>
          <a:lstStyle/>
          <a:p>
            <a:r>
              <a:rPr lang="en-US" sz="1000" dirty="0"/>
              <a:t>9</a:t>
            </a:r>
          </a:p>
        </p:txBody>
      </p:sp>
      <p:cxnSp>
        <p:nvCxnSpPr>
          <p:cNvPr id="18" name="Straight Arrow Connector 17">
            <a:extLst>
              <a:ext uri="{FF2B5EF4-FFF2-40B4-BE49-F238E27FC236}">
                <a16:creationId xmlns:a16="http://schemas.microsoft.com/office/drawing/2014/main" id="{BD0AF9AA-2571-4F8F-AAC2-5DF96209B1F0}"/>
              </a:ext>
            </a:extLst>
          </p:cNvPr>
          <p:cNvCxnSpPr>
            <a:cxnSpLocks/>
            <a:stCxn id="6" idx="3"/>
            <a:endCxn id="7" idx="1"/>
          </p:cNvCxnSpPr>
          <p:nvPr/>
        </p:nvCxnSpPr>
        <p:spPr>
          <a:xfrm>
            <a:off x="3296505" y="591629"/>
            <a:ext cx="1646996" cy="22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EB43401C-CFDE-4AAF-95F6-572C74DD016E}"/>
              </a:ext>
            </a:extLst>
          </p:cNvPr>
          <p:cNvSpPr txBox="1"/>
          <p:nvPr/>
        </p:nvSpPr>
        <p:spPr>
          <a:xfrm>
            <a:off x="5591200" y="2016705"/>
            <a:ext cx="381000" cy="246221"/>
          </a:xfrm>
          <a:prstGeom prst="rect">
            <a:avLst/>
          </a:prstGeom>
          <a:noFill/>
        </p:spPr>
        <p:txBody>
          <a:bodyPr wrap="square" rtlCol="0">
            <a:spAutoFit/>
          </a:bodyPr>
          <a:lstStyle/>
          <a:p>
            <a:r>
              <a:rPr lang="en-US" sz="1000" dirty="0"/>
              <a:t>1</a:t>
            </a:r>
          </a:p>
        </p:txBody>
      </p:sp>
      <p:cxnSp>
        <p:nvCxnSpPr>
          <p:cNvPr id="30" name="Straight Arrow Connector 29">
            <a:extLst>
              <a:ext uri="{FF2B5EF4-FFF2-40B4-BE49-F238E27FC236}">
                <a16:creationId xmlns:a16="http://schemas.microsoft.com/office/drawing/2014/main" id="{87F043CC-E31F-4719-9CEF-CA446FA4FADD}"/>
              </a:ext>
            </a:extLst>
          </p:cNvPr>
          <p:cNvCxnSpPr>
            <a:cxnSpLocks/>
            <a:stCxn id="8" idx="0"/>
            <a:endCxn id="45" idx="2"/>
          </p:cNvCxnSpPr>
          <p:nvPr/>
        </p:nvCxnSpPr>
        <p:spPr>
          <a:xfrm flipV="1">
            <a:off x="5591201" y="1531597"/>
            <a:ext cx="0" cy="71806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03DB425F-4A5B-497B-94B9-B902D207765F}"/>
              </a:ext>
            </a:extLst>
          </p:cNvPr>
          <p:cNvSpPr txBox="1"/>
          <p:nvPr/>
        </p:nvSpPr>
        <p:spPr>
          <a:xfrm>
            <a:off x="1147304" y="777197"/>
            <a:ext cx="2149201" cy="276999"/>
          </a:xfrm>
          <a:prstGeom prst="rect">
            <a:avLst/>
          </a:prstGeom>
          <a:noFill/>
          <a:ln>
            <a:solidFill>
              <a:schemeClr val="tx1"/>
            </a:solidFill>
          </a:ln>
        </p:spPr>
        <p:txBody>
          <a:bodyPr wrap="square" rtlCol="0">
            <a:spAutoFit/>
          </a:bodyPr>
          <a:lstStyle/>
          <a:p>
            <a:r>
              <a:rPr lang="en-US" sz="1200" dirty="0"/>
              <a:t>+ </a:t>
            </a:r>
            <a:r>
              <a:rPr lang="en-US" sz="1200" dirty="0" err="1"/>
              <a:t>getMove</a:t>
            </a:r>
            <a:r>
              <a:rPr lang="en-US" sz="1200" dirty="0"/>
              <a:t>(Board, Token) : int</a:t>
            </a:r>
          </a:p>
        </p:txBody>
      </p:sp>
      <p:sp>
        <p:nvSpPr>
          <p:cNvPr id="39" name="TextBox 38">
            <a:extLst>
              <a:ext uri="{FF2B5EF4-FFF2-40B4-BE49-F238E27FC236}">
                <a16:creationId xmlns:a16="http://schemas.microsoft.com/office/drawing/2014/main" id="{59756CE4-235E-4FF2-A077-90D12065CF5F}"/>
              </a:ext>
            </a:extLst>
          </p:cNvPr>
          <p:cNvSpPr txBox="1"/>
          <p:nvPr/>
        </p:nvSpPr>
        <p:spPr>
          <a:xfrm>
            <a:off x="737132" y="1891822"/>
            <a:ext cx="2969547" cy="1015663"/>
          </a:xfrm>
          <a:prstGeom prst="rect">
            <a:avLst/>
          </a:prstGeom>
          <a:noFill/>
          <a:ln>
            <a:solidFill>
              <a:schemeClr val="tx1"/>
            </a:solidFill>
          </a:ln>
        </p:spPr>
        <p:txBody>
          <a:bodyPr wrap="square" rtlCol="0">
            <a:spAutoFit/>
          </a:bodyPr>
          <a:lstStyle/>
          <a:p>
            <a:r>
              <a:rPr lang="en-US" sz="1200" dirty="0"/>
              <a:t>+ </a:t>
            </a:r>
            <a:r>
              <a:rPr lang="en-US" sz="1200" dirty="0" err="1"/>
              <a:t>newGame</a:t>
            </a:r>
            <a:r>
              <a:rPr lang="en-US" sz="1200" dirty="0"/>
              <a:t>() : void</a:t>
            </a:r>
          </a:p>
          <a:p>
            <a:r>
              <a:rPr lang="en-US" sz="1200" dirty="0"/>
              <a:t>+ </a:t>
            </a:r>
            <a:r>
              <a:rPr lang="en-US" sz="1200" dirty="0" err="1"/>
              <a:t>placeToken</a:t>
            </a:r>
            <a:r>
              <a:rPr lang="en-US" sz="1200" dirty="0"/>
              <a:t>(int, Token) : void</a:t>
            </a:r>
          </a:p>
          <a:p>
            <a:r>
              <a:rPr lang="en-US" sz="1200" dirty="0"/>
              <a:t>+ </a:t>
            </a:r>
            <a:r>
              <a:rPr lang="en-US" sz="1200" dirty="0" err="1"/>
              <a:t>getToken</a:t>
            </a:r>
            <a:r>
              <a:rPr lang="en-US" sz="1200" dirty="0"/>
              <a:t>(int) : Token</a:t>
            </a:r>
          </a:p>
          <a:p>
            <a:r>
              <a:rPr lang="en-US" sz="1200" dirty="0"/>
              <a:t>+ </a:t>
            </a:r>
            <a:r>
              <a:rPr lang="en-US" sz="1200" dirty="0" err="1"/>
              <a:t>getStatus</a:t>
            </a:r>
            <a:r>
              <a:rPr lang="en-US" sz="1200" dirty="0"/>
              <a:t>() : Status</a:t>
            </a:r>
          </a:p>
          <a:p>
            <a:r>
              <a:rPr lang="en-US" sz="1200" dirty="0"/>
              <a:t>+ print() : void</a:t>
            </a:r>
          </a:p>
        </p:txBody>
      </p:sp>
      <p:sp>
        <p:nvSpPr>
          <p:cNvPr id="40" name="TextBox 39">
            <a:extLst>
              <a:ext uri="{FF2B5EF4-FFF2-40B4-BE49-F238E27FC236}">
                <a16:creationId xmlns:a16="http://schemas.microsoft.com/office/drawing/2014/main" id="{168F6F7C-9B2E-4094-AA4A-E12CCF715741}"/>
              </a:ext>
            </a:extLst>
          </p:cNvPr>
          <p:cNvSpPr txBox="1"/>
          <p:nvPr/>
        </p:nvSpPr>
        <p:spPr>
          <a:xfrm>
            <a:off x="4724400" y="2623747"/>
            <a:ext cx="1733602" cy="283738"/>
          </a:xfrm>
          <a:prstGeom prst="rect">
            <a:avLst/>
          </a:prstGeom>
          <a:noFill/>
          <a:ln>
            <a:solidFill>
              <a:schemeClr val="tx1"/>
            </a:solidFill>
          </a:ln>
        </p:spPr>
        <p:txBody>
          <a:bodyPr wrap="square" rtlCol="0">
            <a:spAutoFit/>
          </a:bodyPr>
          <a:lstStyle/>
          <a:p>
            <a:r>
              <a:rPr lang="en-US" sz="1200" dirty="0"/>
              <a:t>+ set(Token) : void</a:t>
            </a:r>
          </a:p>
        </p:txBody>
      </p:sp>
      <p:sp>
        <p:nvSpPr>
          <p:cNvPr id="45" name="TextBox 44">
            <a:extLst>
              <a:ext uri="{FF2B5EF4-FFF2-40B4-BE49-F238E27FC236}">
                <a16:creationId xmlns:a16="http://schemas.microsoft.com/office/drawing/2014/main" id="{E2B91AA0-9F83-4A9C-B40D-F69FDC53D863}"/>
              </a:ext>
            </a:extLst>
          </p:cNvPr>
          <p:cNvSpPr txBox="1"/>
          <p:nvPr/>
        </p:nvSpPr>
        <p:spPr>
          <a:xfrm>
            <a:off x="4943501" y="885266"/>
            <a:ext cx="1295400" cy="646331"/>
          </a:xfrm>
          <a:prstGeom prst="rect">
            <a:avLst/>
          </a:prstGeom>
          <a:noFill/>
          <a:ln>
            <a:solidFill>
              <a:schemeClr val="tx1"/>
            </a:solidFill>
          </a:ln>
        </p:spPr>
        <p:txBody>
          <a:bodyPr wrap="square" rtlCol="0">
            <a:spAutoFit/>
          </a:bodyPr>
          <a:lstStyle/>
          <a:p>
            <a:r>
              <a:rPr lang="en-US" sz="1200" dirty="0"/>
              <a:t>NONE</a:t>
            </a:r>
          </a:p>
          <a:p>
            <a:r>
              <a:rPr lang="en-US" sz="1200" dirty="0"/>
              <a:t>PLAYER_X</a:t>
            </a:r>
          </a:p>
          <a:p>
            <a:r>
              <a:rPr lang="en-US" sz="1200" dirty="0"/>
              <a:t>PLAYER_O</a:t>
            </a:r>
          </a:p>
        </p:txBody>
      </p:sp>
      <p:sp>
        <p:nvSpPr>
          <p:cNvPr id="73" name="TextBox 72">
            <a:extLst>
              <a:ext uri="{FF2B5EF4-FFF2-40B4-BE49-F238E27FC236}">
                <a16:creationId xmlns:a16="http://schemas.microsoft.com/office/drawing/2014/main" id="{16E9AE97-D93D-443E-BEB7-C2671F61A844}"/>
              </a:ext>
            </a:extLst>
          </p:cNvPr>
          <p:cNvSpPr txBox="1"/>
          <p:nvPr/>
        </p:nvSpPr>
        <p:spPr>
          <a:xfrm>
            <a:off x="1574205" y="3316593"/>
            <a:ext cx="1295400" cy="584775"/>
          </a:xfrm>
          <a:prstGeom prst="rect">
            <a:avLst/>
          </a:prstGeom>
          <a:noFill/>
          <a:ln>
            <a:solidFill>
              <a:schemeClr val="tx1"/>
            </a:solidFill>
          </a:ln>
        </p:spPr>
        <p:txBody>
          <a:bodyPr wrap="square" rtlCol="0">
            <a:spAutoFit/>
          </a:bodyPr>
          <a:lstStyle/>
          <a:p>
            <a:pPr algn="ctr"/>
            <a:r>
              <a:rPr lang="en-US" sz="1400" dirty="0"/>
              <a:t>&lt;&lt;</a:t>
            </a:r>
            <a:r>
              <a:rPr lang="en-US" sz="1400" dirty="0" err="1"/>
              <a:t>enum</a:t>
            </a:r>
            <a:r>
              <a:rPr lang="en-US" sz="1400" dirty="0"/>
              <a:t>&gt;&gt;</a:t>
            </a:r>
          </a:p>
          <a:p>
            <a:pPr algn="ctr"/>
            <a:r>
              <a:rPr lang="en-US" b="1" dirty="0"/>
              <a:t>Status</a:t>
            </a:r>
          </a:p>
        </p:txBody>
      </p:sp>
      <p:sp>
        <p:nvSpPr>
          <p:cNvPr id="74" name="TextBox 73">
            <a:extLst>
              <a:ext uri="{FF2B5EF4-FFF2-40B4-BE49-F238E27FC236}">
                <a16:creationId xmlns:a16="http://schemas.microsoft.com/office/drawing/2014/main" id="{9873F283-540E-4F1C-A3B5-92C98B748AFA}"/>
              </a:ext>
            </a:extLst>
          </p:cNvPr>
          <p:cNvSpPr txBox="1"/>
          <p:nvPr/>
        </p:nvSpPr>
        <p:spPr>
          <a:xfrm>
            <a:off x="1574205" y="3894977"/>
            <a:ext cx="1295400" cy="830997"/>
          </a:xfrm>
          <a:prstGeom prst="rect">
            <a:avLst/>
          </a:prstGeom>
          <a:noFill/>
          <a:ln>
            <a:solidFill>
              <a:schemeClr val="tx1"/>
            </a:solidFill>
          </a:ln>
        </p:spPr>
        <p:txBody>
          <a:bodyPr wrap="square" rtlCol="0">
            <a:spAutoFit/>
          </a:bodyPr>
          <a:lstStyle/>
          <a:p>
            <a:r>
              <a:rPr lang="en-US" sz="1200" dirty="0"/>
              <a:t>PLAYING</a:t>
            </a:r>
          </a:p>
          <a:p>
            <a:r>
              <a:rPr lang="en-US" sz="1200" dirty="0"/>
              <a:t>WON_X</a:t>
            </a:r>
          </a:p>
          <a:p>
            <a:r>
              <a:rPr lang="en-US" sz="1200" dirty="0"/>
              <a:t>WON_O</a:t>
            </a:r>
          </a:p>
          <a:p>
            <a:r>
              <a:rPr lang="en-US" sz="1200" dirty="0"/>
              <a:t>TIE</a:t>
            </a:r>
          </a:p>
        </p:txBody>
      </p:sp>
      <p:cxnSp>
        <p:nvCxnSpPr>
          <p:cNvPr id="76" name="Straight Arrow Connector 75">
            <a:extLst>
              <a:ext uri="{FF2B5EF4-FFF2-40B4-BE49-F238E27FC236}">
                <a16:creationId xmlns:a16="http://schemas.microsoft.com/office/drawing/2014/main" id="{47888089-6B4F-402A-AE03-0F0F6373F6E8}"/>
              </a:ext>
            </a:extLst>
          </p:cNvPr>
          <p:cNvCxnSpPr>
            <a:cxnSpLocks/>
            <a:stCxn id="39" idx="2"/>
            <a:endCxn id="73" idx="0"/>
          </p:cNvCxnSpPr>
          <p:nvPr/>
        </p:nvCxnSpPr>
        <p:spPr>
          <a:xfrm flipH="1">
            <a:off x="2221905" y="2907485"/>
            <a:ext cx="1" cy="40910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F11CA2E5-BE5C-42CE-8795-E27480C041D3}"/>
              </a:ext>
            </a:extLst>
          </p:cNvPr>
          <p:cNvCxnSpPr>
            <a:cxnSpLocks/>
            <a:endCxn id="45" idx="1"/>
          </p:cNvCxnSpPr>
          <p:nvPr/>
        </p:nvCxnSpPr>
        <p:spPr>
          <a:xfrm flipV="1">
            <a:off x="3706678" y="1208432"/>
            <a:ext cx="1236823" cy="894913"/>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0026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500"/>
                                        <p:tgtEl>
                                          <p:spTgt spid="4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4"/>
                                        </p:tgtEl>
                                        <p:attrNameLst>
                                          <p:attrName>style.visibility</p:attrName>
                                        </p:attrNameLst>
                                      </p:cBhvr>
                                      <p:to>
                                        <p:strVal val="visible"/>
                                      </p:to>
                                    </p:set>
                                    <p:animEffect transition="in" filter="fade">
                                      <p:cBhvr>
                                        <p:cTn id="15" dur="500"/>
                                        <p:tgtEl>
                                          <p:spTgt spid="7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3"/>
                                        </p:tgtEl>
                                        <p:attrNameLst>
                                          <p:attrName>style.visibility</p:attrName>
                                        </p:attrNameLst>
                                      </p:cBhvr>
                                      <p:to>
                                        <p:strVal val="visible"/>
                                      </p:to>
                                    </p:set>
                                    <p:animEffect transition="in" filter="fade">
                                      <p:cBhvr>
                                        <p:cTn id="18" dur="500"/>
                                        <p:tgtEl>
                                          <p:spTgt spid="7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9"/>
                                        </p:tgtEl>
                                        <p:attrNameLst>
                                          <p:attrName>style.visibility</p:attrName>
                                        </p:attrNameLst>
                                      </p:cBhvr>
                                      <p:to>
                                        <p:strVal val="visible"/>
                                      </p:to>
                                    </p:set>
                                    <p:animEffect transition="in" filter="fade">
                                      <p:cBhvr>
                                        <p:cTn id="26" dur="500"/>
                                        <p:tgtEl>
                                          <p:spTgt spid="3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6"/>
                                        </p:tgtEl>
                                        <p:attrNameLst>
                                          <p:attrName>style.visibility</p:attrName>
                                        </p:attrNameLst>
                                      </p:cBhvr>
                                      <p:to>
                                        <p:strVal val="visible"/>
                                      </p:to>
                                    </p:set>
                                    <p:animEffect transition="in" filter="fade">
                                      <p:cBhvr>
                                        <p:cTn id="31" dur="500"/>
                                        <p:tgtEl>
                                          <p:spTgt spid="76"/>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79"/>
                                        </p:tgtEl>
                                        <p:attrNameLst>
                                          <p:attrName>style.visibility</p:attrName>
                                        </p:attrNameLst>
                                      </p:cBhvr>
                                      <p:to>
                                        <p:strVal val="visible"/>
                                      </p:to>
                                    </p:set>
                                    <p:animEffect transition="in" filter="fade">
                                      <p:cBhvr>
                                        <p:cTn id="36" dur="500"/>
                                        <p:tgtEl>
                                          <p:spTgt spid="79"/>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gtEl>
                                        <p:attrNameLst>
                                          <p:attrName>style.visibility</p:attrName>
                                        </p:attrNameLst>
                                      </p:cBhvr>
                                      <p:to>
                                        <p:strVal val="visible"/>
                                      </p:to>
                                    </p:set>
                                    <p:animEffect transition="in" filter="fade">
                                      <p:cBhvr>
                                        <p:cTn id="41" dur="500"/>
                                        <p:tgtEl>
                                          <p:spTgt spid="6"/>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8"/>
                                        </p:tgtEl>
                                        <p:attrNameLst>
                                          <p:attrName>style.visibility</p:attrName>
                                        </p:attrNameLst>
                                      </p:cBhvr>
                                      <p:to>
                                        <p:strVal val="visible"/>
                                      </p:to>
                                    </p:set>
                                    <p:animEffect transition="in" filter="fade">
                                      <p:cBhvr>
                                        <p:cTn id="44" dur="500"/>
                                        <p:tgtEl>
                                          <p:spTgt spid="38"/>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13"/>
                                        </p:tgtEl>
                                        <p:attrNameLst>
                                          <p:attrName>style.visibility</p:attrName>
                                        </p:attrNameLst>
                                      </p:cBhvr>
                                      <p:to>
                                        <p:strVal val="visible"/>
                                      </p:to>
                                    </p:set>
                                    <p:animEffect transition="in" filter="fade">
                                      <p:cBhvr>
                                        <p:cTn id="49" dur="500"/>
                                        <p:tgtEl>
                                          <p:spTgt spid="13"/>
                                        </p:tgtEl>
                                      </p:cBhvr>
                                    </p:animEffect>
                                  </p:childTnLst>
                                </p:cTn>
                              </p:par>
                              <p:par>
                                <p:cTn id="50" presetID="10" presetClass="entr" presetSubtype="0" fill="hold" nodeType="with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fade">
                                      <p:cBhvr>
                                        <p:cTn id="52" dur="500"/>
                                        <p:tgtEl>
                                          <p:spTgt spid="18"/>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gtEl>
                                        <p:attrNameLst>
                                          <p:attrName>style.visibility</p:attrName>
                                        </p:attrNameLst>
                                      </p:cBhvr>
                                      <p:to>
                                        <p:strVal val="visible"/>
                                      </p:to>
                                    </p:set>
                                    <p:animEffect transition="in" filter="fade">
                                      <p:cBhvr>
                                        <p:cTn id="57" dur="500"/>
                                        <p:tgtEl>
                                          <p:spTgt spid="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40"/>
                                        </p:tgtEl>
                                        <p:attrNameLst>
                                          <p:attrName>style.visibility</p:attrName>
                                        </p:attrNameLst>
                                      </p:cBhvr>
                                      <p:to>
                                        <p:strVal val="visible"/>
                                      </p:to>
                                    </p:set>
                                    <p:animEffect transition="in" filter="fade">
                                      <p:cBhvr>
                                        <p:cTn id="60" dur="500"/>
                                        <p:tgtEl>
                                          <p:spTgt spid="40"/>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11"/>
                                        </p:tgtEl>
                                        <p:attrNameLst>
                                          <p:attrName>style.visibility</p:attrName>
                                        </p:attrNameLst>
                                      </p:cBhvr>
                                      <p:to>
                                        <p:strVal val="visible"/>
                                      </p:to>
                                    </p:set>
                                    <p:animEffect transition="in" filter="fade">
                                      <p:cBhvr>
                                        <p:cTn id="65" dur="500"/>
                                        <p:tgtEl>
                                          <p:spTgt spid="11"/>
                                        </p:tgtEl>
                                      </p:cBhvr>
                                    </p:animEffect>
                                  </p:childTnLst>
                                </p:cTn>
                              </p:par>
                              <p:par>
                                <p:cTn id="66" presetID="10" presetClass="entr" presetSubtype="0" fill="hold" nodeType="withEffect">
                                  <p:stCondLst>
                                    <p:cond delay="0"/>
                                  </p:stCondLst>
                                  <p:childTnLst>
                                    <p:set>
                                      <p:cBhvr>
                                        <p:cTn id="67" dur="1" fill="hold">
                                          <p:stCondLst>
                                            <p:cond delay="0"/>
                                          </p:stCondLst>
                                        </p:cTn>
                                        <p:tgtEl>
                                          <p:spTgt spid="10"/>
                                        </p:tgtEl>
                                        <p:attrNameLst>
                                          <p:attrName>style.visibility</p:attrName>
                                        </p:attrNameLst>
                                      </p:cBhvr>
                                      <p:to>
                                        <p:strVal val="visible"/>
                                      </p:to>
                                    </p:set>
                                    <p:animEffect transition="in" filter="fade">
                                      <p:cBhvr>
                                        <p:cTn id="68" dur="500"/>
                                        <p:tgtEl>
                                          <p:spTgt spid="10"/>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16"/>
                                        </p:tgtEl>
                                        <p:attrNameLst>
                                          <p:attrName>style.visibility</p:attrName>
                                        </p:attrNameLst>
                                      </p:cBhvr>
                                      <p:to>
                                        <p:strVal val="visible"/>
                                      </p:to>
                                    </p:set>
                                    <p:animEffect transition="in" filter="fade">
                                      <p:cBhvr>
                                        <p:cTn id="71" dur="500"/>
                                        <p:tgtEl>
                                          <p:spTgt spid="16"/>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17"/>
                                        </p:tgtEl>
                                        <p:attrNameLst>
                                          <p:attrName>style.visibility</p:attrName>
                                        </p:attrNameLst>
                                      </p:cBhvr>
                                      <p:to>
                                        <p:strVal val="visible"/>
                                      </p:to>
                                    </p:set>
                                    <p:animEffect transition="in" filter="fade">
                                      <p:cBhvr>
                                        <p:cTn id="74" dur="500"/>
                                        <p:tgtEl>
                                          <p:spTgt spid="17"/>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nodeType="clickEffect">
                                  <p:stCondLst>
                                    <p:cond delay="0"/>
                                  </p:stCondLst>
                                  <p:childTnLst>
                                    <p:set>
                                      <p:cBhvr>
                                        <p:cTn id="78" dur="1" fill="hold">
                                          <p:stCondLst>
                                            <p:cond delay="0"/>
                                          </p:stCondLst>
                                        </p:cTn>
                                        <p:tgtEl>
                                          <p:spTgt spid="30"/>
                                        </p:tgtEl>
                                        <p:attrNameLst>
                                          <p:attrName>style.visibility</p:attrName>
                                        </p:attrNameLst>
                                      </p:cBhvr>
                                      <p:to>
                                        <p:strVal val="visible"/>
                                      </p:to>
                                    </p:set>
                                    <p:animEffect transition="in" filter="fade">
                                      <p:cBhvr>
                                        <p:cTn id="79" dur="500"/>
                                        <p:tgtEl>
                                          <p:spTgt spid="30"/>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21"/>
                                        </p:tgtEl>
                                        <p:attrNameLst>
                                          <p:attrName>style.visibility</p:attrName>
                                        </p:attrNameLst>
                                      </p:cBhvr>
                                      <p:to>
                                        <p:strVal val="visible"/>
                                      </p:to>
                                    </p:set>
                                    <p:animEffect transition="in" filter="fade">
                                      <p:cBhvr>
                                        <p:cTn id="82" dur="500"/>
                                        <p:tgtEl>
                                          <p:spTgt spid="21"/>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15"/>
                                        </p:tgtEl>
                                        <p:attrNameLst>
                                          <p:attrName>style.visibility</p:attrName>
                                        </p:attrNameLst>
                                      </p:cBhvr>
                                      <p:to>
                                        <p:strVal val="visible"/>
                                      </p:to>
                                    </p:set>
                                    <p:animEffect transition="in" filter="fade">
                                      <p:cBhvr>
                                        <p:cTn id="8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11" grpId="0" animBg="1"/>
      <p:bldP spid="15" grpId="0"/>
      <p:bldP spid="16" grpId="0"/>
      <p:bldP spid="17" grpId="0"/>
      <p:bldP spid="21" grpId="0"/>
      <p:bldP spid="38" grpId="0" animBg="1"/>
      <p:bldP spid="39" grpId="0" animBg="1"/>
      <p:bldP spid="40" grpId="0" animBg="1"/>
      <p:bldP spid="45" grpId="0" animBg="1"/>
      <p:bldP spid="73" grpId="0" animBg="1"/>
      <p:bldP spid="7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AF37E-DA29-420A-8B43-9AB93730BF25}"/>
              </a:ext>
            </a:extLst>
          </p:cNvPr>
          <p:cNvSpPr>
            <a:spLocks noGrp="1"/>
          </p:cNvSpPr>
          <p:nvPr>
            <p:ph type="title"/>
          </p:nvPr>
        </p:nvSpPr>
        <p:spPr>
          <a:xfrm>
            <a:off x="76200" y="57151"/>
            <a:ext cx="6400800" cy="609600"/>
          </a:xfrm>
        </p:spPr>
        <p:txBody>
          <a:bodyPr/>
          <a:lstStyle/>
          <a:p>
            <a:r>
              <a:rPr lang="en-US" dirty="0"/>
              <a:t>The User</a:t>
            </a:r>
          </a:p>
        </p:txBody>
      </p:sp>
      <p:sp>
        <p:nvSpPr>
          <p:cNvPr id="4" name="Slide Number Placeholder 3">
            <a:extLst>
              <a:ext uri="{FF2B5EF4-FFF2-40B4-BE49-F238E27FC236}">
                <a16:creationId xmlns:a16="http://schemas.microsoft.com/office/drawing/2014/main" id="{18AA3322-DB71-4EBC-9840-5B10332A6324}"/>
              </a:ext>
            </a:extLst>
          </p:cNvPr>
          <p:cNvSpPr>
            <a:spLocks noGrp="1"/>
          </p:cNvSpPr>
          <p:nvPr>
            <p:ph type="sldNum" sz="quarter" idx="12"/>
          </p:nvPr>
        </p:nvSpPr>
        <p:spPr/>
        <p:txBody>
          <a:bodyPr/>
          <a:lstStyle/>
          <a:p>
            <a:fld id="{B9EA2576-3992-4A7D-AC41-AC0E2BE3E45F}" type="slidenum">
              <a:rPr lang="en-US" smtClean="0"/>
              <a:pPr/>
              <a:t>12</a:t>
            </a:fld>
            <a:endParaRPr lang="en-US" dirty="0"/>
          </a:p>
        </p:txBody>
      </p:sp>
      <p:sp>
        <p:nvSpPr>
          <p:cNvPr id="5" name="Rectangle 4">
            <a:extLst>
              <a:ext uri="{FF2B5EF4-FFF2-40B4-BE49-F238E27FC236}">
                <a16:creationId xmlns:a16="http://schemas.microsoft.com/office/drawing/2014/main" id="{1F08580A-150B-4D50-B714-4F5096E67001}"/>
              </a:ext>
            </a:extLst>
          </p:cNvPr>
          <p:cNvSpPr/>
          <p:nvPr/>
        </p:nvSpPr>
        <p:spPr>
          <a:xfrm>
            <a:off x="838200" y="654790"/>
            <a:ext cx="4572000" cy="4062522"/>
          </a:xfrm>
          <a:prstGeom prst="rect">
            <a:avLst/>
          </a:prstGeom>
          <a:solidFill>
            <a:schemeClr val="bg1">
              <a:lumMod val="95000"/>
            </a:schemeClr>
          </a:solidFill>
          <a:ln>
            <a:solidFill>
              <a:schemeClr val="tx1"/>
            </a:solidFill>
          </a:ln>
        </p:spPr>
        <p:txBody>
          <a:bodyPr>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Board </a:t>
            </a:r>
            <a:r>
              <a:rPr lang="en-US" sz="1200" dirty="0" err="1">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new</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Board();</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HumanPlayer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player1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new</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HumanPlayer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HumanPlayer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player2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new</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HumanPlayer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while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true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    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player1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.getMove(</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Token.</a:t>
            </a:r>
            <a:r>
              <a:rPr lang="en-US" sz="1200" b="1" i="1" dirty="0" err="1">
                <a:solidFill>
                  <a:srgbClr val="0000C0"/>
                </a:solidFill>
                <a:latin typeface="Consolas" panose="020B0609020204030204" pitchFamily="49" charset="0"/>
                <a:ea typeface="Calibri" panose="020F0502020204030204" pitchFamily="34" charset="0"/>
                <a:cs typeface="Consolas" panose="020B0609020204030204" pitchFamily="49" charset="0"/>
              </a:rPr>
              <a:t>X</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.setToken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Token.</a:t>
            </a:r>
            <a:r>
              <a:rPr lang="en-US" sz="1200" b="1" i="1" dirty="0" err="1">
                <a:solidFill>
                  <a:srgbClr val="0000C0"/>
                </a:solidFill>
                <a:latin typeface="Consolas" panose="020B0609020204030204" pitchFamily="49" charset="0"/>
                <a:ea typeface="Calibri" panose="020F0502020204030204" pitchFamily="34" charset="0"/>
                <a:cs typeface="Consolas" panose="020B0609020204030204" pitchFamily="49" charset="0"/>
              </a:rPr>
              <a:t>X</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    if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.getStatus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Status.</a:t>
            </a:r>
            <a:r>
              <a:rPr lang="en-US" sz="1200" b="1" i="1" dirty="0" err="1">
                <a:solidFill>
                  <a:srgbClr val="0000C0"/>
                </a:solidFill>
                <a:latin typeface="Consolas" panose="020B0609020204030204" pitchFamily="49" charset="0"/>
                <a:ea typeface="Calibri" panose="020F0502020204030204" pitchFamily="34" charset="0"/>
                <a:cs typeface="Consolas" panose="020B0609020204030204" pitchFamily="49" charset="0"/>
              </a:rPr>
              <a:t>PLAYING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        break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player2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.getMove(</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Token.</a:t>
            </a:r>
            <a:r>
              <a:rPr lang="en-US" sz="1200" b="1" i="1" dirty="0" err="1">
                <a:solidFill>
                  <a:srgbClr val="0000C0"/>
                </a:solidFill>
                <a:latin typeface="Consolas" panose="020B0609020204030204" pitchFamily="49" charset="0"/>
                <a:ea typeface="Calibri" panose="020F0502020204030204" pitchFamily="34" charset="0"/>
                <a:cs typeface="Consolas" panose="020B0609020204030204" pitchFamily="49" charset="0"/>
              </a:rPr>
              <a:t>O</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.setToken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Token.</a:t>
            </a:r>
            <a:r>
              <a:rPr lang="en-US" sz="1200" b="1" i="1" dirty="0" err="1">
                <a:solidFill>
                  <a:srgbClr val="0000C0"/>
                </a:solidFill>
                <a:latin typeface="Consolas" panose="020B0609020204030204" pitchFamily="49" charset="0"/>
                <a:ea typeface="Calibri" panose="020F0502020204030204" pitchFamily="34" charset="0"/>
                <a:cs typeface="Consolas" panose="020B0609020204030204" pitchFamily="49" charset="0"/>
              </a:rPr>
              <a:t>O</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if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.getStatus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Status.</a:t>
            </a:r>
            <a:r>
              <a:rPr lang="en-US" sz="1200" b="1" i="1" dirty="0" err="1">
                <a:solidFill>
                  <a:srgbClr val="0000C0"/>
                </a:solidFill>
                <a:latin typeface="Consolas" panose="020B0609020204030204" pitchFamily="49" charset="0"/>
                <a:ea typeface="Calibri" panose="020F0502020204030204" pitchFamily="34" charset="0"/>
                <a:cs typeface="Consolas" panose="020B0609020204030204" pitchFamily="49" charset="0"/>
              </a:rPr>
              <a:t>PLAYING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        break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System.</a:t>
            </a:r>
            <a:r>
              <a:rPr lang="en-US" sz="1200" b="1" i="1" dirty="0" err="1">
                <a:solidFill>
                  <a:srgbClr val="0000C0"/>
                </a:solidFill>
                <a:latin typeface="Consolas" panose="020B0609020204030204" pitchFamily="49" charset="0"/>
                <a:ea typeface="Calibri" panose="020F0502020204030204" pitchFamily="34" charset="0"/>
                <a:cs typeface="Consolas" panose="020B0609020204030204" pitchFamily="49" charset="0"/>
              </a:rPr>
              <a:t>out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.println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.getStatus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dirty="0"/>
          </a:p>
        </p:txBody>
      </p:sp>
      <p:sp>
        <p:nvSpPr>
          <p:cNvPr id="6" name="TextBox 5">
            <a:extLst>
              <a:ext uri="{FF2B5EF4-FFF2-40B4-BE49-F238E27FC236}">
                <a16:creationId xmlns:a16="http://schemas.microsoft.com/office/drawing/2014/main" id="{53751726-910F-4B67-B4C2-361912C8420C}"/>
              </a:ext>
            </a:extLst>
          </p:cNvPr>
          <p:cNvSpPr txBox="1"/>
          <p:nvPr/>
        </p:nvSpPr>
        <p:spPr>
          <a:xfrm>
            <a:off x="4927752" y="666751"/>
            <a:ext cx="482448" cy="246221"/>
          </a:xfrm>
          <a:prstGeom prst="rect">
            <a:avLst/>
          </a:prstGeom>
          <a:noFill/>
        </p:spPr>
        <p:txBody>
          <a:bodyPr wrap="square" rtlCol="0">
            <a:spAutoFit/>
          </a:bodyPr>
          <a:lstStyle/>
          <a:p>
            <a:pPr algn="r"/>
            <a:r>
              <a:rPr lang="en-US" sz="1000" b="1" dirty="0">
                <a:solidFill>
                  <a:schemeClr val="tx1">
                    <a:lumMod val="75000"/>
                    <a:lumOff val="25000"/>
                  </a:schemeClr>
                </a:solidFill>
              </a:rPr>
              <a:t>Java</a:t>
            </a:r>
          </a:p>
        </p:txBody>
      </p:sp>
    </p:spTree>
    <p:extLst>
      <p:ext uri="{BB962C8B-B14F-4D97-AF65-F5344CB8AC3E}">
        <p14:creationId xmlns:p14="http://schemas.microsoft.com/office/powerpoint/2010/main" val="4076743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4" end="4"/>
                                            </p:txEl>
                                          </p:spTgt>
                                        </p:tgtEl>
                                        <p:attrNameLst>
                                          <p:attrName>style.visibility</p:attrName>
                                        </p:attrNameLst>
                                      </p:cBhvr>
                                      <p:to>
                                        <p:strVal val="visible"/>
                                      </p:to>
                                    </p:set>
                                    <p:animEffect transition="in" filter="fade">
                                      <p:cBhvr>
                                        <p:cTn id="22" dur="500"/>
                                        <p:tgtEl>
                                          <p:spTgt spid="5">
                                            <p:txEl>
                                              <p:pRg st="4" end="4"/>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5">
                                            <p:txEl>
                                              <p:pRg st="16" end="16"/>
                                            </p:txEl>
                                          </p:spTgt>
                                        </p:tgtEl>
                                        <p:attrNameLst>
                                          <p:attrName>style.visibility</p:attrName>
                                        </p:attrNameLst>
                                      </p:cBhvr>
                                      <p:to>
                                        <p:strVal val="visible"/>
                                      </p:to>
                                    </p:set>
                                    <p:animEffect transition="in" filter="fade">
                                      <p:cBhvr>
                                        <p:cTn id="25" dur="500"/>
                                        <p:tgtEl>
                                          <p:spTgt spid="5">
                                            <p:txEl>
                                              <p:pRg st="16" end="1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5">
                                            <p:txEl>
                                              <p:pRg st="5" end="5"/>
                                            </p:txEl>
                                          </p:spTgt>
                                        </p:tgtEl>
                                        <p:attrNameLst>
                                          <p:attrName>style.visibility</p:attrName>
                                        </p:attrNameLst>
                                      </p:cBhvr>
                                      <p:to>
                                        <p:strVal val="visible"/>
                                      </p:to>
                                    </p:set>
                                    <p:animEffect transition="in" filter="fade">
                                      <p:cBhvr>
                                        <p:cTn id="30" dur="500"/>
                                        <p:tgtEl>
                                          <p:spTgt spid="5">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5">
                                            <p:txEl>
                                              <p:pRg st="6" end="6"/>
                                            </p:txEl>
                                          </p:spTgt>
                                        </p:tgtEl>
                                        <p:attrNameLst>
                                          <p:attrName>style.visibility</p:attrName>
                                        </p:attrNameLst>
                                      </p:cBhvr>
                                      <p:to>
                                        <p:strVal val="visible"/>
                                      </p:to>
                                    </p:set>
                                    <p:animEffect transition="in" filter="fade">
                                      <p:cBhvr>
                                        <p:cTn id="35" dur="500"/>
                                        <p:tgtEl>
                                          <p:spTgt spid="5">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5">
                                            <p:txEl>
                                              <p:pRg st="7" end="7"/>
                                            </p:txEl>
                                          </p:spTgt>
                                        </p:tgtEl>
                                        <p:attrNameLst>
                                          <p:attrName>style.visibility</p:attrName>
                                        </p:attrNameLst>
                                      </p:cBhvr>
                                      <p:to>
                                        <p:strVal val="visible"/>
                                      </p:to>
                                    </p:set>
                                    <p:animEffect transition="in" filter="fade">
                                      <p:cBhvr>
                                        <p:cTn id="40" dur="500"/>
                                        <p:tgtEl>
                                          <p:spTgt spid="5">
                                            <p:txEl>
                                              <p:pRg st="7" end="7"/>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5">
                                            <p:txEl>
                                              <p:pRg st="8" end="8"/>
                                            </p:txEl>
                                          </p:spTgt>
                                        </p:tgtEl>
                                        <p:attrNameLst>
                                          <p:attrName>style.visibility</p:attrName>
                                        </p:attrNameLst>
                                      </p:cBhvr>
                                      <p:to>
                                        <p:strVal val="visible"/>
                                      </p:to>
                                    </p:set>
                                    <p:animEffect transition="in" filter="fade">
                                      <p:cBhvr>
                                        <p:cTn id="43" dur="500"/>
                                        <p:tgtEl>
                                          <p:spTgt spid="5">
                                            <p:txEl>
                                              <p:pRg st="8" end="8"/>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5">
                                            <p:txEl>
                                              <p:pRg st="9" end="9"/>
                                            </p:txEl>
                                          </p:spTgt>
                                        </p:tgtEl>
                                        <p:attrNameLst>
                                          <p:attrName>style.visibility</p:attrName>
                                        </p:attrNameLst>
                                      </p:cBhvr>
                                      <p:to>
                                        <p:strVal val="visible"/>
                                      </p:to>
                                    </p:set>
                                    <p:animEffect transition="in" filter="fade">
                                      <p:cBhvr>
                                        <p:cTn id="46" dur="500"/>
                                        <p:tgtEl>
                                          <p:spTgt spid="5">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5">
                                            <p:txEl>
                                              <p:pRg st="11" end="11"/>
                                            </p:txEl>
                                          </p:spTgt>
                                        </p:tgtEl>
                                        <p:attrNameLst>
                                          <p:attrName>style.visibility</p:attrName>
                                        </p:attrNameLst>
                                      </p:cBhvr>
                                      <p:to>
                                        <p:strVal val="visible"/>
                                      </p:to>
                                    </p:set>
                                    <p:animEffect transition="in" filter="fade">
                                      <p:cBhvr>
                                        <p:cTn id="51" dur="500"/>
                                        <p:tgtEl>
                                          <p:spTgt spid="5">
                                            <p:txEl>
                                              <p:pRg st="11" end="11"/>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5">
                                            <p:txEl>
                                              <p:pRg st="12" end="12"/>
                                            </p:txEl>
                                          </p:spTgt>
                                        </p:tgtEl>
                                        <p:attrNameLst>
                                          <p:attrName>style.visibility</p:attrName>
                                        </p:attrNameLst>
                                      </p:cBhvr>
                                      <p:to>
                                        <p:strVal val="visible"/>
                                      </p:to>
                                    </p:set>
                                    <p:animEffect transition="in" filter="fade">
                                      <p:cBhvr>
                                        <p:cTn id="54" dur="500"/>
                                        <p:tgtEl>
                                          <p:spTgt spid="5">
                                            <p:txEl>
                                              <p:pRg st="12" end="12"/>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5">
                                            <p:txEl>
                                              <p:pRg st="13" end="13"/>
                                            </p:txEl>
                                          </p:spTgt>
                                        </p:tgtEl>
                                        <p:attrNameLst>
                                          <p:attrName>style.visibility</p:attrName>
                                        </p:attrNameLst>
                                      </p:cBhvr>
                                      <p:to>
                                        <p:strVal val="visible"/>
                                      </p:to>
                                    </p:set>
                                    <p:animEffect transition="in" filter="fade">
                                      <p:cBhvr>
                                        <p:cTn id="57" dur="500"/>
                                        <p:tgtEl>
                                          <p:spTgt spid="5">
                                            <p:txEl>
                                              <p:pRg st="13" end="13"/>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5">
                                            <p:txEl>
                                              <p:pRg st="14" end="14"/>
                                            </p:txEl>
                                          </p:spTgt>
                                        </p:tgtEl>
                                        <p:attrNameLst>
                                          <p:attrName>style.visibility</p:attrName>
                                        </p:attrNameLst>
                                      </p:cBhvr>
                                      <p:to>
                                        <p:strVal val="visible"/>
                                      </p:to>
                                    </p:set>
                                    <p:animEffect transition="in" filter="fade">
                                      <p:cBhvr>
                                        <p:cTn id="60" dur="500"/>
                                        <p:tgtEl>
                                          <p:spTgt spid="5">
                                            <p:txEl>
                                              <p:pRg st="14" end="14"/>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5">
                                            <p:txEl>
                                              <p:pRg st="15" end="15"/>
                                            </p:txEl>
                                          </p:spTgt>
                                        </p:tgtEl>
                                        <p:attrNameLst>
                                          <p:attrName>style.visibility</p:attrName>
                                        </p:attrNameLst>
                                      </p:cBhvr>
                                      <p:to>
                                        <p:strVal val="visible"/>
                                      </p:to>
                                    </p:set>
                                    <p:animEffect transition="in" filter="fade">
                                      <p:cBhvr>
                                        <p:cTn id="63" dur="500"/>
                                        <p:tgtEl>
                                          <p:spTgt spid="5">
                                            <p:txEl>
                                              <p:pRg st="15" end="15"/>
                                            </p:txEl>
                                          </p:spTgt>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5">
                                            <p:txEl>
                                              <p:pRg st="18" end="18"/>
                                            </p:txEl>
                                          </p:spTgt>
                                        </p:tgtEl>
                                        <p:attrNameLst>
                                          <p:attrName>style.visibility</p:attrName>
                                        </p:attrNameLst>
                                      </p:cBhvr>
                                      <p:to>
                                        <p:strVal val="visible"/>
                                      </p:to>
                                    </p:set>
                                    <p:animEffect transition="in" filter="fade">
                                      <p:cBhvr>
                                        <p:cTn id="68" dur="500"/>
                                        <p:tgtEl>
                                          <p:spTgt spid="5">
                                            <p:txEl>
                                              <p:pRg st="18" end="18"/>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5">
                                            <p:txEl>
                                              <p:pRg st="19" end="19"/>
                                            </p:txEl>
                                          </p:spTgt>
                                        </p:tgtEl>
                                        <p:attrNameLst>
                                          <p:attrName>style.visibility</p:attrName>
                                        </p:attrNameLst>
                                      </p:cBhvr>
                                      <p:to>
                                        <p:strVal val="visible"/>
                                      </p:to>
                                    </p:set>
                                    <p:animEffect transition="in" filter="fade">
                                      <p:cBhvr>
                                        <p:cTn id="73" dur="500"/>
                                        <p:tgtEl>
                                          <p:spTgt spid="5">
                                            <p:txEl>
                                              <p:pRg st="19" end="1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259EE-3400-4A65-A581-E58AD435B5DC}"/>
              </a:ext>
            </a:extLst>
          </p:cNvPr>
          <p:cNvSpPr>
            <a:spLocks noGrp="1"/>
          </p:cNvSpPr>
          <p:nvPr>
            <p:ph type="title"/>
          </p:nvPr>
        </p:nvSpPr>
        <p:spPr>
          <a:xfrm>
            <a:off x="4724400" y="57151"/>
            <a:ext cx="4343400" cy="609600"/>
          </a:xfrm>
        </p:spPr>
        <p:txBody>
          <a:bodyPr/>
          <a:lstStyle/>
          <a:p>
            <a:r>
              <a:rPr lang="en-US" dirty="0"/>
              <a:t>Board</a:t>
            </a:r>
          </a:p>
        </p:txBody>
      </p:sp>
      <p:sp>
        <p:nvSpPr>
          <p:cNvPr id="4" name="Slide Number Placeholder 3">
            <a:extLst>
              <a:ext uri="{FF2B5EF4-FFF2-40B4-BE49-F238E27FC236}">
                <a16:creationId xmlns:a16="http://schemas.microsoft.com/office/drawing/2014/main" id="{82A78CC9-6AC7-43C7-8811-54E6E37A2364}"/>
              </a:ext>
            </a:extLst>
          </p:cNvPr>
          <p:cNvSpPr>
            <a:spLocks noGrp="1"/>
          </p:cNvSpPr>
          <p:nvPr>
            <p:ph type="sldNum" sz="quarter" idx="12"/>
          </p:nvPr>
        </p:nvSpPr>
        <p:spPr/>
        <p:txBody>
          <a:bodyPr/>
          <a:lstStyle/>
          <a:p>
            <a:fld id="{B9EA2576-3992-4A7D-AC41-AC0E2BE3E45F}" type="slidenum">
              <a:rPr lang="en-US" smtClean="0"/>
              <a:pPr/>
              <a:t>13</a:t>
            </a:fld>
            <a:endParaRPr lang="en-US" dirty="0"/>
          </a:p>
        </p:txBody>
      </p:sp>
      <p:sp>
        <p:nvSpPr>
          <p:cNvPr id="7" name="Rectangle 6">
            <a:extLst>
              <a:ext uri="{FF2B5EF4-FFF2-40B4-BE49-F238E27FC236}">
                <a16:creationId xmlns:a16="http://schemas.microsoft.com/office/drawing/2014/main" id="{1E2FF0B1-98E2-4CA0-91DE-97A150D3723D}"/>
              </a:ext>
            </a:extLst>
          </p:cNvPr>
          <p:cNvSpPr/>
          <p:nvPr/>
        </p:nvSpPr>
        <p:spPr>
          <a:xfrm>
            <a:off x="304800" y="265445"/>
            <a:ext cx="5105400" cy="4612609"/>
          </a:xfrm>
          <a:prstGeom prst="rect">
            <a:avLst/>
          </a:prstGeom>
          <a:solidFill>
            <a:schemeClr val="bg1">
              <a:lumMod val="95000"/>
            </a:schemeClr>
          </a:solidFill>
          <a:ln>
            <a:solidFill>
              <a:schemeClr val="tx1"/>
            </a:solidFill>
          </a:ln>
        </p:spPr>
        <p:txBody>
          <a:bodyPr wrap="square">
            <a:spAutoFit/>
          </a:bodyPr>
          <a:lstStyle/>
          <a:p>
            <a:pPr>
              <a:lnSpc>
                <a:spcPct val="107000"/>
              </a:lnSpc>
            </a:pPr>
            <a:r>
              <a:rPr lang="en-US" sz="1100" b="1" dirty="0">
                <a:solidFill>
                  <a:srgbClr val="7F0055"/>
                </a:solidFill>
                <a:latin typeface="Consolas" panose="020B0609020204030204" pitchFamily="49" charset="0"/>
                <a:ea typeface="Calibri" panose="020F0502020204030204" pitchFamily="34" charset="0"/>
                <a:cs typeface="Consolas" panose="020B0609020204030204" pitchFamily="49" charset="0"/>
              </a:rPr>
              <a:t>public</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b="1" dirty="0">
                <a:solidFill>
                  <a:srgbClr val="7F0055"/>
                </a:solidFill>
                <a:latin typeface="Consolas" panose="020B0609020204030204" pitchFamily="49" charset="0"/>
                <a:ea typeface="Calibri" panose="020F0502020204030204" pitchFamily="34" charset="0"/>
                <a:cs typeface="Consolas" panose="020B0609020204030204" pitchFamily="49" charset="0"/>
              </a:rPr>
              <a:t>class</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Board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b="1" dirty="0">
                <a:solidFill>
                  <a:srgbClr val="7F0055"/>
                </a:solidFill>
                <a:latin typeface="Consolas" panose="020B0609020204030204" pitchFamily="49" charset="0"/>
                <a:ea typeface="Calibri" panose="020F0502020204030204" pitchFamily="34" charset="0"/>
                <a:cs typeface="Consolas" panose="020B0609020204030204" pitchFamily="49" charset="0"/>
              </a:rPr>
              <a:t>private</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Token [] </a:t>
            </a:r>
            <a:r>
              <a:rPr lang="en-US" sz="1100" dirty="0">
                <a:solidFill>
                  <a:srgbClr val="0000C0"/>
                </a:solidFill>
                <a:latin typeface="Consolas" panose="020B0609020204030204" pitchFamily="49" charset="0"/>
                <a:ea typeface="Calibri" panose="020F0502020204030204" pitchFamily="34" charset="0"/>
                <a:cs typeface="Consolas" panose="020B0609020204030204" pitchFamily="49" charset="0"/>
              </a:rPr>
              <a:t>board</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Token.</a:t>
            </a:r>
            <a:r>
              <a:rPr lang="en-US" sz="1100" b="1" i="1" dirty="0" err="1">
                <a:solidFill>
                  <a:srgbClr val="0000C0"/>
                </a:solidFill>
                <a:latin typeface="Consolas" panose="020B0609020204030204" pitchFamily="49" charset="0"/>
                <a:ea typeface="Calibri" panose="020F0502020204030204" pitchFamily="34" charset="0"/>
                <a:cs typeface="Consolas" panose="020B0609020204030204" pitchFamily="49" charset="0"/>
              </a:rPr>
              <a:t>NONE</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b="1" dirty="0">
                <a:solidFill>
                  <a:srgbClr val="7F0055"/>
                </a:solidFill>
                <a:latin typeface="Consolas" panose="020B0609020204030204" pitchFamily="49" charset="0"/>
                <a:ea typeface="Calibri" panose="020F0502020204030204" pitchFamily="34" charset="0"/>
                <a:cs typeface="Consolas" panose="020B0609020204030204" pitchFamily="49" charset="0"/>
              </a:rPr>
              <a:t>public</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Board() {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b="1" dirty="0">
                <a:solidFill>
                  <a:srgbClr val="7F0055"/>
                </a:solidFill>
                <a:latin typeface="Consolas" panose="020B0609020204030204" pitchFamily="49" charset="0"/>
                <a:ea typeface="Calibri" panose="020F0502020204030204" pitchFamily="34" charset="0"/>
                <a:cs typeface="Consolas" panose="020B0609020204030204" pitchFamily="49" charset="0"/>
              </a:rPr>
              <a:t>public</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b="1" dirty="0">
                <a:solidFill>
                  <a:srgbClr val="7F0055"/>
                </a:solidFill>
                <a:latin typeface="Consolas" panose="020B0609020204030204" pitchFamily="49" charset="0"/>
                <a:ea typeface="Calibri" panose="020F0502020204030204" pitchFamily="34" charset="0"/>
                <a:cs typeface="Consolas" panose="020B0609020204030204" pitchFamily="49" charset="0"/>
              </a:rPr>
              <a:t>void</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newGame</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 ...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b="1" dirty="0">
                <a:solidFill>
                  <a:srgbClr val="7F0055"/>
                </a:solidFill>
                <a:latin typeface="Consolas" panose="020B0609020204030204" pitchFamily="49" charset="0"/>
                <a:ea typeface="Calibri" panose="020F0502020204030204" pitchFamily="34" charset="0"/>
                <a:cs typeface="Consolas" panose="020B0609020204030204" pitchFamily="49" charset="0"/>
              </a:rPr>
              <a:t>public</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b="1" dirty="0">
                <a:solidFill>
                  <a:srgbClr val="7F0055"/>
                </a:solidFill>
                <a:latin typeface="Consolas" panose="020B0609020204030204" pitchFamily="49" charset="0"/>
                <a:ea typeface="Calibri" panose="020F0502020204030204" pitchFamily="34" charset="0"/>
                <a:cs typeface="Consolas" panose="020B0609020204030204" pitchFamily="49" charset="0"/>
              </a:rPr>
              <a:t>void</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setToken</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100" b="1" dirty="0">
                <a:solidFill>
                  <a:srgbClr val="7F0055"/>
                </a:solidFill>
                <a:latin typeface="Consolas" panose="020B0609020204030204" pitchFamily="49" charset="0"/>
                <a:ea typeface="Calibri" panose="020F0502020204030204" pitchFamily="34" charset="0"/>
                <a:cs typeface="Consolas" panose="020B0609020204030204" pitchFamily="49" charset="0"/>
              </a:rPr>
              <a:t>int</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dirty="0">
                <a:solidFill>
                  <a:srgbClr val="6A3E3E"/>
                </a:solidFill>
                <a:latin typeface="Consolas" panose="020B0609020204030204" pitchFamily="49" charset="0"/>
                <a:ea typeface="Calibri" panose="020F0502020204030204" pitchFamily="34" charset="0"/>
                <a:cs typeface="Consolas" panose="020B0609020204030204" pitchFamily="49" charset="0"/>
              </a:rPr>
              <a:t>cell</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Token </a:t>
            </a:r>
            <a:r>
              <a:rPr lang="en-US" sz="1100" dirty="0">
                <a:solidFill>
                  <a:srgbClr val="6A3E3E"/>
                </a:solidFill>
                <a:latin typeface="Consolas" panose="020B0609020204030204" pitchFamily="49" charset="0"/>
                <a:ea typeface="Calibri" panose="020F0502020204030204" pitchFamily="34" charset="0"/>
                <a:cs typeface="Consolas" panose="020B0609020204030204" pitchFamily="49" charset="0"/>
              </a:rPr>
              <a:t>token</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dirty="0">
                <a:solidFill>
                  <a:srgbClr val="0000C0"/>
                </a:solidFill>
                <a:latin typeface="Consolas" panose="020B0609020204030204" pitchFamily="49" charset="0"/>
                <a:ea typeface="Calibri" panose="020F0502020204030204" pitchFamily="34" charset="0"/>
                <a:cs typeface="Consolas" panose="020B0609020204030204" pitchFamily="49" charset="0"/>
              </a:rPr>
              <a:t>board</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100" dirty="0">
                <a:solidFill>
                  <a:srgbClr val="6A3E3E"/>
                </a:solidFill>
                <a:latin typeface="Consolas" panose="020B0609020204030204" pitchFamily="49" charset="0"/>
                <a:ea typeface="Calibri" panose="020F0502020204030204" pitchFamily="34" charset="0"/>
                <a:cs typeface="Consolas" panose="020B0609020204030204" pitchFamily="49" charset="0"/>
              </a:rPr>
              <a:t>cell</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100" dirty="0">
                <a:solidFill>
                  <a:srgbClr val="6A3E3E"/>
                </a:solidFill>
                <a:latin typeface="Consolas" panose="020B0609020204030204" pitchFamily="49" charset="0"/>
                <a:ea typeface="Calibri" panose="020F0502020204030204" pitchFamily="34" charset="0"/>
                <a:cs typeface="Consolas" panose="020B0609020204030204" pitchFamily="49" charset="0"/>
              </a:rPr>
              <a:t>token</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b="1" dirty="0">
                <a:solidFill>
                  <a:srgbClr val="7F0055"/>
                </a:solidFill>
                <a:latin typeface="Consolas" panose="020B0609020204030204" pitchFamily="49" charset="0"/>
                <a:ea typeface="Calibri" panose="020F0502020204030204" pitchFamily="34" charset="0"/>
                <a:cs typeface="Consolas" panose="020B0609020204030204" pitchFamily="49" charset="0"/>
              </a:rPr>
              <a:t>public</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Token </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getToken</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100" b="1" dirty="0">
                <a:solidFill>
                  <a:srgbClr val="7F0055"/>
                </a:solidFill>
                <a:latin typeface="Consolas" panose="020B0609020204030204" pitchFamily="49" charset="0"/>
                <a:ea typeface="Calibri" panose="020F0502020204030204" pitchFamily="34" charset="0"/>
                <a:cs typeface="Consolas" panose="020B0609020204030204" pitchFamily="49" charset="0"/>
              </a:rPr>
              <a:t>int</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dirty="0">
                <a:solidFill>
                  <a:srgbClr val="6A3E3E"/>
                </a:solidFill>
                <a:latin typeface="Consolas" panose="020B0609020204030204" pitchFamily="49" charset="0"/>
                <a:ea typeface="Calibri" panose="020F0502020204030204" pitchFamily="34" charset="0"/>
                <a:cs typeface="Consolas" panose="020B0609020204030204" pitchFamily="49" charset="0"/>
              </a:rPr>
              <a:t>cell</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b="1" dirty="0">
                <a:solidFill>
                  <a:srgbClr val="7F0055"/>
                </a:solidFill>
                <a:latin typeface="Consolas" panose="020B0609020204030204" pitchFamily="49" charset="0"/>
                <a:ea typeface="Calibri" panose="020F0502020204030204" pitchFamily="34" charset="0"/>
                <a:cs typeface="Consolas" panose="020B0609020204030204" pitchFamily="49" charset="0"/>
              </a:rPr>
              <a:t>return</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dirty="0">
                <a:solidFill>
                  <a:srgbClr val="0000C0"/>
                </a:solidFill>
                <a:latin typeface="Consolas" panose="020B0609020204030204" pitchFamily="49" charset="0"/>
                <a:ea typeface="Calibri" panose="020F0502020204030204" pitchFamily="34" charset="0"/>
                <a:cs typeface="Consolas" panose="020B0609020204030204" pitchFamily="49" charset="0"/>
              </a:rPr>
              <a:t>board</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100" dirty="0">
                <a:solidFill>
                  <a:srgbClr val="6A3E3E"/>
                </a:solidFill>
                <a:latin typeface="Consolas" panose="020B0609020204030204" pitchFamily="49" charset="0"/>
                <a:ea typeface="Calibri" panose="020F0502020204030204" pitchFamily="34" charset="0"/>
                <a:cs typeface="Consolas" panose="020B0609020204030204" pitchFamily="49" charset="0"/>
              </a:rPr>
              <a:t>cell</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b="1" dirty="0">
                <a:solidFill>
                  <a:srgbClr val="7F0055"/>
                </a:solidFill>
                <a:latin typeface="Consolas" panose="020B0609020204030204" pitchFamily="49" charset="0"/>
                <a:ea typeface="Calibri" panose="020F0502020204030204" pitchFamily="34" charset="0"/>
                <a:cs typeface="Consolas" panose="020B0609020204030204" pitchFamily="49" charset="0"/>
              </a:rPr>
              <a:t>private</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b="1" dirty="0" err="1">
                <a:solidFill>
                  <a:srgbClr val="7F0055"/>
                </a:solidFill>
                <a:latin typeface="Consolas" panose="020B0609020204030204" pitchFamily="49" charset="0"/>
                <a:ea typeface="Calibri" panose="020F0502020204030204" pitchFamily="34" charset="0"/>
                <a:cs typeface="Consolas" panose="020B0609020204030204" pitchFamily="49" charset="0"/>
              </a:rPr>
              <a:t>boolean</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check_tripples</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(Token </a:t>
            </a:r>
            <a:r>
              <a:rPr lang="en-US" sz="1100" dirty="0">
                <a:solidFill>
                  <a:srgbClr val="6A3E3E"/>
                </a:solidFill>
                <a:latin typeface="Consolas" panose="020B0609020204030204" pitchFamily="49" charset="0"/>
                <a:ea typeface="Calibri" panose="020F0502020204030204" pitchFamily="34" charset="0"/>
                <a:cs typeface="Consolas" panose="020B0609020204030204" pitchFamily="49" charset="0"/>
              </a:rPr>
              <a:t>token</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 ...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b="1" dirty="0">
                <a:solidFill>
                  <a:srgbClr val="7F0055"/>
                </a:solidFill>
                <a:latin typeface="Consolas" panose="020B0609020204030204" pitchFamily="49" charset="0"/>
                <a:ea typeface="Calibri" panose="020F0502020204030204" pitchFamily="34" charset="0"/>
                <a:cs typeface="Consolas" panose="020B0609020204030204" pitchFamily="49" charset="0"/>
              </a:rPr>
              <a:t>public</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Status </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getStatus</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 ...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b="1" dirty="0">
                <a:solidFill>
                  <a:srgbClr val="7F0055"/>
                </a:solidFill>
                <a:latin typeface="Consolas" panose="020B0609020204030204" pitchFamily="49" charset="0"/>
                <a:ea typeface="Calibri" panose="020F0502020204030204" pitchFamily="34" charset="0"/>
                <a:cs typeface="Consolas" panose="020B0609020204030204" pitchFamily="49" charset="0"/>
              </a:rPr>
              <a:t>private</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String </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tokenToString</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(Token </a:t>
            </a:r>
            <a:r>
              <a:rPr lang="en-US" sz="1100" dirty="0">
                <a:solidFill>
                  <a:srgbClr val="6A3E3E"/>
                </a:solidFill>
                <a:latin typeface="Consolas" panose="020B0609020204030204" pitchFamily="49" charset="0"/>
                <a:ea typeface="Calibri" panose="020F0502020204030204" pitchFamily="34" charset="0"/>
                <a:cs typeface="Consolas" panose="020B0609020204030204" pitchFamily="49" charset="0"/>
              </a:rPr>
              <a:t>token</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 ...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b="1" dirty="0">
                <a:solidFill>
                  <a:srgbClr val="7F0055"/>
                </a:solidFill>
                <a:latin typeface="Consolas" panose="020B0609020204030204" pitchFamily="49" charset="0"/>
                <a:ea typeface="Calibri" panose="020F0502020204030204" pitchFamily="34" charset="0"/>
                <a:cs typeface="Consolas" panose="020B0609020204030204" pitchFamily="49" charset="0"/>
              </a:rPr>
              <a:t>public</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b="1" dirty="0">
                <a:solidFill>
                  <a:srgbClr val="7F0055"/>
                </a:solidFill>
                <a:latin typeface="Consolas" panose="020B0609020204030204" pitchFamily="49" charset="0"/>
                <a:ea typeface="Calibri" panose="020F0502020204030204" pitchFamily="34" charset="0"/>
                <a:cs typeface="Consolas" panose="020B0609020204030204" pitchFamily="49" charset="0"/>
              </a:rPr>
              <a:t>void</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print() { ... }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276A67B7-CC60-4E11-8C8C-C2248265BFBF}"/>
              </a:ext>
            </a:extLst>
          </p:cNvPr>
          <p:cNvSpPr txBox="1"/>
          <p:nvPr/>
        </p:nvSpPr>
        <p:spPr>
          <a:xfrm>
            <a:off x="4927752" y="265445"/>
            <a:ext cx="482448" cy="246221"/>
          </a:xfrm>
          <a:prstGeom prst="rect">
            <a:avLst/>
          </a:prstGeom>
          <a:noFill/>
        </p:spPr>
        <p:txBody>
          <a:bodyPr wrap="square" rtlCol="0">
            <a:spAutoFit/>
          </a:bodyPr>
          <a:lstStyle/>
          <a:p>
            <a:pPr algn="r"/>
            <a:r>
              <a:rPr lang="en-US" sz="1000" b="1" dirty="0">
                <a:solidFill>
                  <a:schemeClr val="tx1">
                    <a:lumMod val="75000"/>
                    <a:lumOff val="25000"/>
                  </a:schemeClr>
                </a:solidFill>
              </a:rPr>
              <a:t>Java</a:t>
            </a:r>
          </a:p>
        </p:txBody>
      </p:sp>
    </p:spTree>
    <p:extLst>
      <p:ext uri="{BB962C8B-B14F-4D97-AF65-F5344CB8AC3E}">
        <p14:creationId xmlns:p14="http://schemas.microsoft.com/office/powerpoint/2010/main" val="2702261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4" end="4"/>
                                            </p:txEl>
                                          </p:spTgt>
                                        </p:tgtEl>
                                        <p:attrNameLst>
                                          <p:attrName>style.visibility</p:attrName>
                                        </p:attrNameLst>
                                      </p:cBhvr>
                                      <p:to>
                                        <p:strVal val="visible"/>
                                      </p:to>
                                    </p:set>
                                    <p:animEffect transition="in" filter="fade">
                                      <p:cBhvr>
                                        <p:cTn id="7" dur="500"/>
                                        <p:tgtEl>
                                          <p:spTgt spid="7">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6" end="6"/>
                                            </p:txEl>
                                          </p:spTgt>
                                        </p:tgtEl>
                                        <p:attrNameLst>
                                          <p:attrName>style.visibility</p:attrName>
                                        </p:attrNameLst>
                                      </p:cBhvr>
                                      <p:to>
                                        <p:strVal val="visible"/>
                                      </p:to>
                                    </p:set>
                                    <p:animEffect transition="in" filter="fade">
                                      <p:cBhvr>
                                        <p:cTn id="12" dur="500"/>
                                        <p:tgtEl>
                                          <p:spTgt spid="7">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8" end="8"/>
                                            </p:txEl>
                                          </p:spTgt>
                                        </p:tgtEl>
                                        <p:attrNameLst>
                                          <p:attrName>style.visibility</p:attrName>
                                        </p:attrNameLst>
                                      </p:cBhvr>
                                      <p:to>
                                        <p:strVal val="visible"/>
                                      </p:to>
                                    </p:set>
                                    <p:animEffect transition="in" filter="fade">
                                      <p:cBhvr>
                                        <p:cTn id="17" dur="500"/>
                                        <p:tgtEl>
                                          <p:spTgt spid="7">
                                            <p:txEl>
                                              <p:pRg st="8" end="8"/>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7">
                                            <p:txEl>
                                              <p:pRg st="10" end="10"/>
                                            </p:txEl>
                                          </p:spTgt>
                                        </p:tgtEl>
                                        <p:attrNameLst>
                                          <p:attrName>style.visibility</p:attrName>
                                        </p:attrNameLst>
                                      </p:cBhvr>
                                      <p:to>
                                        <p:strVal val="visible"/>
                                      </p:to>
                                    </p:set>
                                    <p:animEffect transition="in" filter="fade">
                                      <p:cBhvr>
                                        <p:cTn id="20" dur="500"/>
                                        <p:tgtEl>
                                          <p:spTgt spid="7">
                                            <p:txEl>
                                              <p:pRg st="10" end="1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
                                            <p:txEl>
                                              <p:pRg st="12" end="12"/>
                                            </p:txEl>
                                          </p:spTgt>
                                        </p:tgtEl>
                                        <p:attrNameLst>
                                          <p:attrName>style.visibility</p:attrName>
                                        </p:attrNameLst>
                                      </p:cBhvr>
                                      <p:to>
                                        <p:strVal val="visible"/>
                                      </p:to>
                                    </p:set>
                                    <p:animEffect transition="in" filter="fade">
                                      <p:cBhvr>
                                        <p:cTn id="25" dur="500"/>
                                        <p:tgtEl>
                                          <p:spTgt spid="7">
                                            <p:txEl>
                                              <p:pRg st="12" end="12"/>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7">
                                            <p:txEl>
                                              <p:pRg st="14" end="14"/>
                                            </p:txEl>
                                          </p:spTgt>
                                        </p:tgtEl>
                                        <p:attrNameLst>
                                          <p:attrName>style.visibility</p:attrName>
                                        </p:attrNameLst>
                                      </p:cBhvr>
                                      <p:to>
                                        <p:strVal val="visible"/>
                                      </p:to>
                                    </p:set>
                                    <p:animEffect transition="in" filter="fade">
                                      <p:cBhvr>
                                        <p:cTn id="28" dur="500"/>
                                        <p:tgtEl>
                                          <p:spTgt spid="7">
                                            <p:txEl>
                                              <p:pRg st="14" end="14"/>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7">
                                            <p:txEl>
                                              <p:pRg st="18" end="18"/>
                                            </p:txEl>
                                          </p:spTgt>
                                        </p:tgtEl>
                                        <p:attrNameLst>
                                          <p:attrName>style.visibility</p:attrName>
                                        </p:attrNameLst>
                                      </p:cBhvr>
                                      <p:to>
                                        <p:strVal val="visible"/>
                                      </p:to>
                                    </p:set>
                                    <p:animEffect transition="in" filter="fade">
                                      <p:cBhvr>
                                        <p:cTn id="33" dur="500"/>
                                        <p:tgtEl>
                                          <p:spTgt spid="7">
                                            <p:txEl>
                                              <p:pRg st="18" end="1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7">
                                            <p:txEl>
                                              <p:pRg st="16" end="16"/>
                                            </p:txEl>
                                          </p:spTgt>
                                        </p:tgtEl>
                                        <p:attrNameLst>
                                          <p:attrName>style.visibility</p:attrName>
                                        </p:attrNameLst>
                                      </p:cBhvr>
                                      <p:to>
                                        <p:strVal val="visible"/>
                                      </p:to>
                                    </p:set>
                                    <p:animEffect transition="in" filter="fade">
                                      <p:cBhvr>
                                        <p:cTn id="38" dur="500"/>
                                        <p:tgtEl>
                                          <p:spTgt spid="7">
                                            <p:txEl>
                                              <p:pRg st="16" end="16"/>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7">
                                            <p:txEl>
                                              <p:pRg st="22" end="22"/>
                                            </p:txEl>
                                          </p:spTgt>
                                        </p:tgtEl>
                                        <p:attrNameLst>
                                          <p:attrName>style.visibility</p:attrName>
                                        </p:attrNameLst>
                                      </p:cBhvr>
                                      <p:to>
                                        <p:strVal val="visible"/>
                                      </p:to>
                                    </p:set>
                                    <p:animEffect transition="in" filter="fade">
                                      <p:cBhvr>
                                        <p:cTn id="43" dur="500"/>
                                        <p:tgtEl>
                                          <p:spTgt spid="7">
                                            <p:txEl>
                                              <p:pRg st="22" end="22"/>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7">
                                            <p:txEl>
                                              <p:pRg st="20" end="20"/>
                                            </p:txEl>
                                          </p:spTgt>
                                        </p:tgtEl>
                                        <p:attrNameLst>
                                          <p:attrName>style.visibility</p:attrName>
                                        </p:attrNameLst>
                                      </p:cBhvr>
                                      <p:to>
                                        <p:strVal val="visible"/>
                                      </p:to>
                                    </p:set>
                                    <p:animEffect transition="in" filter="fade">
                                      <p:cBhvr>
                                        <p:cTn id="48" dur="500"/>
                                        <p:tgtEl>
                                          <p:spTgt spid="7">
                                            <p:txEl>
                                              <p:pRg st="20" end="20"/>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7">
                                            <p:txEl>
                                              <p:pRg st="2" end="2"/>
                                            </p:txEl>
                                          </p:spTgt>
                                        </p:tgtEl>
                                        <p:attrNameLst>
                                          <p:attrName>style.visibility</p:attrName>
                                        </p:attrNameLst>
                                      </p:cBhvr>
                                      <p:to>
                                        <p:strVal val="visible"/>
                                      </p:to>
                                    </p:set>
                                    <p:animEffect transition="in" filter="fade">
                                      <p:cBhvr>
                                        <p:cTn id="53" dur="500"/>
                                        <p:tgtEl>
                                          <p:spTgt spid="7">
                                            <p:txEl>
                                              <p:pRg st="2" end="2"/>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7">
                                            <p:txEl>
                                              <p:pRg st="9" end="9"/>
                                            </p:txEl>
                                          </p:spTgt>
                                        </p:tgtEl>
                                        <p:attrNameLst>
                                          <p:attrName>style.visibility</p:attrName>
                                        </p:attrNameLst>
                                      </p:cBhvr>
                                      <p:to>
                                        <p:strVal val="visible"/>
                                      </p:to>
                                    </p:set>
                                    <p:animEffect transition="in" filter="fade">
                                      <p:cBhvr>
                                        <p:cTn id="58" dur="500"/>
                                        <p:tgtEl>
                                          <p:spTgt spid="7">
                                            <p:txEl>
                                              <p:pRg st="9" end="9"/>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7">
                                            <p:txEl>
                                              <p:pRg st="13" end="13"/>
                                            </p:txEl>
                                          </p:spTgt>
                                        </p:tgtEl>
                                        <p:attrNameLst>
                                          <p:attrName>style.visibility</p:attrName>
                                        </p:attrNameLst>
                                      </p:cBhvr>
                                      <p:to>
                                        <p:strVal val="visible"/>
                                      </p:to>
                                    </p:set>
                                    <p:animEffect transition="in" filter="fade">
                                      <p:cBhvr>
                                        <p:cTn id="63" dur="500"/>
                                        <p:tgtEl>
                                          <p:spTgt spid="7">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34E5C-A8E9-425C-831B-1677858FA33A}"/>
              </a:ext>
            </a:extLst>
          </p:cNvPr>
          <p:cNvSpPr>
            <a:spLocks noGrp="1"/>
          </p:cNvSpPr>
          <p:nvPr>
            <p:ph type="title"/>
          </p:nvPr>
        </p:nvSpPr>
        <p:spPr>
          <a:xfrm>
            <a:off x="76200" y="57151"/>
            <a:ext cx="2971800" cy="609600"/>
          </a:xfrm>
        </p:spPr>
        <p:txBody>
          <a:bodyPr/>
          <a:lstStyle/>
          <a:p>
            <a:r>
              <a:rPr lang="en-US" dirty="0"/>
              <a:t>Unit Tests</a:t>
            </a:r>
          </a:p>
        </p:txBody>
      </p:sp>
      <p:sp>
        <p:nvSpPr>
          <p:cNvPr id="4" name="Slide Number Placeholder 3">
            <a:extLst>
              <a:ext uri="{FF2B5EF4-FFF2-40B4-BE49-F238E27FC236}">
                <a16:creationId xmlns:a16="http://schemas.microsoft.com/office/drawing/2014/main" id="{87393F94-94E0-4143-B94F-7C613C541FB3}"/>
              </a:ext>
            </a:extLst>
          </p:cNvPr>
          <p:cNvSpPr>
            <a:spLocks noGrp="1"/>
          </p:cNvSpPr>
          <p:nvPr>
            <p:ph type="sldNum" sz="quarter" idx="12"/>
          </p:nvPr>
        </p:nvSpPr>
        <p:spPr/>
        <p:txBody>
          <a:bodyPr/>
          <a:lstStyle/>
          <a:p>
            <a:fld id="{B9EA2576-3992-4A7D-AC41-AC0E2BE3E45F}" type="slidenum">
              <a:rPr lang="en-US" smtClean="0"/>
              <a:pPr/>
              <a:t>14</a:t>
            </a:fld>
            <a:endParaRPr lang="en-US" dirty="0"/>
          </a:p>
        </p:txBody>
      </p:sp>
      <p:sp>
        <p:nvSpPr>
          <p:cNvPr id="5" name="Rectangle 4">
            <a:extLst>
              <a:ext uri="{FF2B5EF4-FFF2-40B4-BE49-F238E27FC236}">
                <a16:creationId xmlns:a16="http://schemas.microsoft.com/office/drawing/2014/main" id="{F638CCD8-05EB-42CC-9CC5-9FB853CD5A76}"/>
              </a:ext>
            </a:extLst>
          </p:cNvPr>
          <p:cNvSpPr/>
          <p:nvPr/>
        </p:nvSpPr>
        <p:spPr>
          <a:xfrm>
            <a:off x="457200" y="819150"/>
            <a:ext cx="2895600" cy="2123658"/>
          </a:xfrm>
          <a:prstGeom prst="rect">
            <a:avLst/>
          </a:prstGeom>
          <a:solidFill>
            <a:schemeClr val="bg1">
              <a:lumMod val="95000"/>
            </a:schemeClr>
          </a:solidFill>
          <a:ln>
            <a:solidFill>
              <a:schemeClr val="tx1"/>
            </a:solidFill>
          </a:ln>
        </p:spPr>
        <p:txBody>
          <a:bodyPr wrap="square">
            <a:spAutoFit/>
          </a:bodyPr>
          <a:lstStyle/>
          <a:p>
            <a:r>
              <a:rPr lang="en-US" sz="1200" dirty="0">
                <a:solidFill>
                  <a:srgbClr val="000000"/>
                </a:solidFill>
                <a:latin typeface="Consolas" panose="020B0609020204030204" pitchFamily="49" charset="0"/>
              </a:rPr>
              <a:t>Board </a:t>
            </a:r>
            <a:r>
              <a:rPr lang="en-US" sz="1200" dirty="0" err="1">
                <a:solidFill>
                  <a:srgbClr val="6A3E3E"/>
                </a:solidFill>
                <a:latin typeface="Consolas" panose="020B0609020204030204" pitchFamily="49" charset="0"/>
              </a:rPr>
              <a:t>board</a:t>
            </a:r>
            <a:r>
              <a:rPr lang="en-US" sz="1200" dirty="0">
                <a:solidFill>
                  <a:srgbClr val="000000"/>
                </a:solidFill>
                <a:latin typeface="Consolas" panose="020B0609020204030204" pitchFamily="49" charset="0"/>
              </a:rPr>
              <a:t> = </a:t>
            </a:r>
            <a:r>
              <a:rPr lang="en-US" sz="1200" b="1" dirty="0">
                <a:solidFill>
                  <a:srgbClr val="7F0055"/>
                </a:solidFill>
                <a:latin typeface="Consolas" panose="020B0609020204030204" pitchFamily="49" charset="0"/>
              </a:rPr>
              <a:t>new</a:t>
            </a:r>
            <a:r>
              <a:rPr lang="en-US" sz="1200" b="1" dirty="0">
                <a:solidFill>
                  <a:srgbClr val="000000"/>
                </a:solidFill>
                <a:latin typeface="Consolas" panose="020B0609020204030204" pitchFamily="49" charset="0"/>
              </a:rPr>
              <a:t> Board();</a:t>
            </a:r>
          </a:p>
          <a:p>
            <a:endParaRPr lang="en-US" sz="1200" dirty="0">
              <a:latin typeface="Consolas" panose="020B0609020204030204" pitchFamily="49" charset="0"/>
            </a:endParaRPr>
          </a:p>
          <a:p>
            <a:r>
              <a:rPr lang="en-US" sz="1200" dirty="0" err="1">
                <a:solidFill>
                  <a:srgbClr val="6A3E3E"/>
                </a:solidFill>
                <a:latin typeface="Consolas" panose="020B0609020204030204" pitchFamily="49" charset="0"/>
              </a:rPr>
              <a:t>board</a:t>
            </a:r>
            <a:r>
              <a:rPr lang="en-US" sz="1200" dirty="0" err="1">
                <a:solidFill>
                  <a:srgbClr val="000000"/>
                </a:solidFill>
                <a:latin typeface="Consolas" panose="020B0609020204030204" pitchFamily="49" charset="0"/>
              </a:rPr>
              <a:t>.setToken</a:t>
            </a:r>
            <a:r>
              <a:rPr lang="en-US" sz="1200" dirty="0">
                <a:solidFill>
                  <a:srgbClr val="000000"/>
                </a:solidFill>
                <a:latin typeface="Consolas" panose="020B0609020204030204" pitchFamily="49" charset="0"/>
              </a:rPr>
              <a:t>(0, </a:t>
            </a:r>
            <a:r>
              <a:rPr lang="en-US" sz="1200" dirty="0" err="1">
                <a:solidFill>
                  <a:srgbClr val="000000"/>
                </a:solidFill>
                <a:latin typeface="Consolas" panose="020B0609020204030204" pitchFamily="49" charset="0"/>
              </a:rPr>
              <a:t>Token.</a:t>
            </a:r>
            <a:r>
              <a:rPr lang="en-US" sz="1200" b="1" i="1" dirty="0" err="1">
                <a:solidFill>
                  <a:srgbClr val="0000C0"/>
                </a:solidFill>
                <a:latin typeface="Consolas" panose="020B0609020204030204" pitchFamily="49" charset="0"/>
              </a:rPr>
              <a:t>X</a:t>
            </a:r>
            <a:r>
              <a:rPr lang="en-US" sz="1200" b="1" i="1" dirty="0">
                <a:solidFill>
                  <a:srgbClr val="000000"/>
                </a:solidFill>
                <a:latin typeface="Consolas" panose="020B0609020204030204" pitchFamily="49" charset="0"/>
              </a:rPr>
              <a:t>);</a:t>
            </a:r>
          </a:p>
          <a:p>
            <a:r>
              <a:rPr lang="en-US" sz="1200" dirty="0" err="1">
                <a:solidFill>
                  <a:srgbClr val="6A3E3E"/>
                </a:solidFill>
                <a:latin typeface="Consolas" panose="020B0609020204030204" pitchFamily="49" charset="0"/>
              </a:rPr>
              <a:t>board</a:t>
            </a:r>
            <a:r>
              <a:rPr lang="en-US" sz="1200" dirty="0" err="1">
                <a:solidFill>
                  <a:srgbClr val="000000"/>
                </a:solidFill>
                <a:latin typeface="Consolas" panose="020B0609020204030204" pitchFamily="49" charset="0"/>
              </a:rPr>
              <a:t>.setToken</a:t>
            </a:r>
            <a:r>
              <a:rPr lang="en-US" sz="1200" dirty="0">
                <a:solidFill>
                  <a:srgbClr val="000000"/>
                </a:solidFill>
                <a:latin typeface="Consolas" panose="020B0609020204030204" pitchFamily="49" charset="0"/>
              </a:rPr>
              <a:t>(3, </a:t>
            </a:r>
            <a:r>
              <a:rPr lang="en-US" sz="1200" dirty="0" err="1">
                <a:solidFill>
                  <a:srgbClr val="000000"/>
                </a:solidFill>
                <a:latin typeface="Consolas" panose="020B0609020204030204" pitchFamily="49" charset="0"/>
              </a:rPr>
              <a:t>Token.</a:t>
            </a:r>
            <a:r>
              <a:rPr lang="en-US" sz="1200" b="1" i="1" dirty="0" err="1">
                <a:solidFill>
                  <a:srgbClr val="0000C0"/>
                </a:solidFill>
                <a:latin typeface="Consolas" panose="020B0609020204030204" pitchFamily="49" charset="0"/>
              </a:rPr>
              <a:t>O</a:t>
            </a:r>
            <a:r>
              <a:rPr lang="en-US" sz="1200" b="1" i="1" dirty="0">
                <a:solidFill>
                  <a:srgbClr val="000000"/>
                </a:solidFill>
                <a:latin typeface="Consolas" panose="020B0609020204030204" pitchFamily="49" charset="0"/>
              </a:rPr>
              <a:t>);</a:t>
            </a:r>
          </a:p>
          <a:p>
            <a:r>
              <a:rPr lang="en-US" sz="1200" dirty="0" err="1">
                <a:solidFill>
                  <a:srgbClr val="6A3E3E"/>
                </a:solidFill>
                <a:latin typeface="Consolas" panose="020B0609020204030204" pitchFamily="49" charset="0"/>
              </a:rPr>
              <a:t>board</a:t>
            </a:r>
            <a:r>
              <a:rPr lang="en-US" sz="1200" dirty="0" err="1">
                <a:solidFill>
                  <a:srgbClr val="000000"/>
                </a:solidFill>
                <a:latin typeface="Consolas" panose="020B0609020204030204" pitchFamily="49" charset="0"/>
              </a:rPr>
              <a:t>.setToken</a:t>
            </a:r>
            <a:r>
              <a:rPr lang="en-US" sz="1200" dirty="0">
                <a:solidFill>
                  <a:srgbClr val="000000"/>
                </a:solidFill>
                <a:latin typeface="Consolas" panose="020B0609020204030204" pitchFamily="49" charset="0"/>
              </a:rPr>
              <a:t>(1, </a:t>
            </a:r>
            <a:r>
              <a:rPr lang="en-US" sz="1200" dirty="0" err="1">
                <a:solidFill>
                  <a:srgbClr val="000000"/>
                </a:solidFill>
                <a:latin typeface="Consolas" panose="020B0609020204030204" pitchFamily="49" charset="0"/>
              </a:rPr>
              <a:t>Token.</a:t>
            </a:r>
            <a:r>
              <a:rPr lang="en-US" sz="1200" b="1" i="1" dirty="0" err="1">
                <a:solidFill>
                  <a:srgbClr val="0000C0"/>
                </a:solidFill>
                <a:latin typeface="Consolas" panose="020B0609020204030204" pitchFamily="49" charset="0"/>
              </a:rPr>
              <a:t>X</a:t>
            </a:r>
            <a:r>
              <a:rPr lang="en-US" sz="1200" b="1" i="1" dirty="0">
                <a:solidFill>
                  <a:srgbClr val="000000"/>
                </a:solidFill>
                <a:latin typeface="Consolas" panose="020B0609020204030204" pitchFamily="49" charset="0"/>
              </a:rPr>
              <a:t>);</a:t>
            </a:r>
          </a:p>
          <a:p>
            <a:r>
              <a:rPr lang="en-US" sz="1200" dirty="0" err="1">
                <a:solidFill>
                  <a:srgbClr val="6A3E3E"/>
                </a:solidFill>
                <a:latin typeface="Consolas" panose="020B0609020204030204" pitchFamily="49" charset="0"/>
              </a:rPr>
              <a:t>board</a:t>
            </a:r>
            <a:r>
              <a:rPr lang="en-US" sz="1200" dirty="0" err="1">
                <a:solidFill>
                  <a:srgbClr val="000000"/>
                </a:solidFill>
                <a:latin typeface="Consolas" panose="020B0609020204030204" pitchFamily="49" charset="0"/>
              </a:rPr>
              <a:t>.setToken</a:t>
            </a:r>
            <a:r>
              <a:rPr lang="en-US" sz="1200" dirty="0">
                <a:solidFill>
                  <a:srgbClr val="000000"/>
                </a:solidFill>
                <a:latin typeface="Consolas" panose="020B0609020204030204" pitchFamily="49" charset="0"/>
              </a:rPr>
              <a:t>(4, </a:t>
            </a:r>
            <a:r>
              <a:rPr lang="en-US" sz="1200" dirty="0" err="1">
                <a:solidFill>
                  <a:srgbClr val="000000"/>
                </a:solidFill>
                <a:latin typeface="Consolas" panose="020B0609020204030204" pitchFamily="49" charset="0"/>
              </a:rPr>
              <a:t>Token.</a:t>
            </a:r>
            <a:r>
              <a:rPr lang="en-US" sz="1200" b="1" i="1" dirty="0" err="1">
                <a:solidFill>
                  <a:srgbClr val="0000C0"/>
                </a:solidFill>
                <a:latin typeface="Consolas" panose="020B0609020204030204" pitchFamily="49" charset="0"/>
              </a:rPr>
              <a:t>O</a:t>
            </a:r>
            <a:r>
              <a:rPr lang="en-US" sz="1200" b="1" i="1" dirty="0">
                <a:solidFill>
                  <a:srgbClr val="000000"/>
                </a:solidFill>
                <a:latin typeface="Consolas" panose="020B0609020204030204" pitchFamily="49" charset="0"/>
              </a:rPr>
              <a:t>);</a:t>
            </a:r>
          </a:p>
          <a:p>
            <a:r>
              <a:rPr lang="en-US" sz="1200" dirty="0" err="1">
                <a:solidFill>
                  <a:srgbClr val="6A3E3E"/>
                </a:solidFill>
                <a:latin typeface="Consolas" panose="020B0609020204030204" pitchFamily="49" charset="0"/>
              </a:rPr>
              <a:t>board</a:t>
            </a:r>
            <a:r>
              <a:rPr lang="en-US" sz="1200" dirty="0" err="1">
                <a:solidFill>
                  <a:srgbClr val="000000"/>
                </a:solidFill>
                <a:latin typeface="Consolas" panose="020B0609020204030204" pitchFamily="49" charset="0"/>
              </a:rPr>
              <a:t>.setToken</a:t>
            </a:r>
            <a:r>
              <a:rPr lang="en-US" sz="1200" dirty="0">
                <a:solidFill>
                  <a:srgbClr val="000000"/>
                </a:solidFill>
                <a:latin typeface="Consolas" panose="020B0609020204030204" pitchFamily="49" charset="0"/>
              </a:rPr>
              <a:t>(2, </a:t>
            </a:r>
            <a:r>
              <a:rPr lang="en-US" sz="1200" dirty="0" err="1">
                <a:solidFill>
                  <a:srgbClr val="000000"/>
                </a:solidFill>
                <a:latin typeface="Consolas" panose="020B0609020204030204" pitchFamily="49" charset="0"/>
              </a:rPr>
              <a:t>Token.</a:t>
            </a:r>
            <a:r>
              <a:rPr lang="en-US" sz="1200" b="1" i="1" dirty="0" err="1">
                <a:solidFill>
                  <a:srgbClr val="0000C0"/>
                </a:solidFill>
                <a:latin typeface="Consolas" panose="020B0609020204030204" pitchFamily="49" charset="0"/>
              </a:rPr>
              <a:t>X</a:t>
            </a:r>
            <a:r>
              <a:rPr lang="en-US" sz="1200" b="1" i="1" dirty="0">
                <a:solidFill>
                  <a:srgbClr val="000000"/>
                </a:solidFill>
                <a:latin typeface="Consolas" panose="020B0609020204030204" pitchFamily="49" charset="0"/>
              </a:rPr>
              <a:t>);</a:t>
            </a:r>
          </a:p>
          <a:p>
            <a:endParaRPr lang="en-US" sz="1200" b="1" i="1"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Status </a:t>
            </a:r>
            <a:r>
              <a:rPr lang="en-US" sz="1200" dirty="0">
                <a:solidFill>
                  <a:srgbClr val="6A3E3E"/>
                </a:solidFill>
                <a:latin typeface="Consolas" panose="020B0609020204030204" pitchFamily="49" charset="0"/>
              </a:rPr>
              <a:t>stat</a:t>
            </a:r>
            <a:r>
              <a:rPr lang="en-US" sz="1200" dirty="0">
                <a:solidFill>
                  <a:srgbClr val="000000"/>
                </a:solidFill>
                <a:latin typeface="Consolas" panose="020B0609020204030204" pitchFamily="49" charset="0"/>
              </a:rPr>
              <a:t> = </a:t>
            </a:r>
            <a:r>
              <a:rPr lang="en-US" sz="1200" dirty="0" err="1">
                <a:solidFill>
                  <a:srgbClr val="6A3E3E"/>
                </a:solidFill>
                <a:latin typeface="Consolas" panose="020B0609020204030204" pitchFamily="49" charset="0"/>
              </a:rPr>
              <a:t>board</a:t>
            </a:r>
            <a:r>
              <a:rPr lang="en-US" sz="1200" dirty="0" err="1">
                <a:solidFill>
                  <a:srgbClr val="000000"/>
                </a:solidFill>
                <a:latin typeface="Consolas" panose="020B0609020204030204" pitchFamily="49" charset="0"/>
              </a:rPr>
              <a:t>.getStatus</a:t>
            </a:r>
            <a:r>
              <a:rPr lang="en-US" sz="1200" dirty="0">
                <a:solidFill>
                  <a:srgbClr val="000000"/>
                </a:solidFill>
                <a:latin typeface="Consolas" panose="020B0609020204030204" pitchFamily="49" charset="0"/>
              </a:rPr>
              <a:t>();</a:t>
            </a:r>
          </a:p>
          <a:p>
            <a:endParaRPr lang="en-US" sz="1200" dirty="0">
              <a:solidFill>
                <a:srgbClr val="000000"/>
              </a:solidFill>
              <a:latin typeface="Consolas" panose="020B0609020204030204" pitchFamily="49" charset="0"/>
            </a:endParaRPr>
          </a:p>
          <a:p>
            <a:r>
              <a:rPr lang="en-US" sz="1200" dirty="0" err="1">
                <a:solidFill>
                  <a:srgbClr val="000000"/>
                </a:solidFill>
                <a:latin typeface="Consolas" panose="020B0609020204030204" pitchFamily="49" charset="0"/>
              </a:rPr>
              <a:t>System.</a:t>
            </a:r>
            <a:r>
              <a:rPr lang="en-US" sz="1200" b="1" i="1" dirty="0" err="1">
                <a:solidFill>
                  <a:srgbClr val="0000C0"/>
                </a:solidFill>
                <a:latin typeface="Consolas" panose="020B0609020204030204" pitchFamily="49" charset="0"/>
              </a:rPr>
              <a:t>out</a:t>
            </a:r>
            <a:r>
              <a:rPr lang="en-US" sz="1200" b="1" i="1" dirty="0" err="1">
                <a:solidFill>
                  <a:srgbClr val="000000"/>
                </a:solidFill>
                <a:latin typeface="Consolas" panose="020B0609020204030204" pitchFamily="49" charset="0"/>
              </a:rPr>
              <a:t>.println</a:t>
            </a:r>
            <a:r>
              <a:rPr lang="en-US" sz="1200" b="1" i="1" dirty="0">
                <a:solidFill>
                  <a:srgbClr val="000000"/>
                </a:solidFill>
                <a:latin typeface="Consolas" panose="020B0609020204030204" pitchFamily="49" charset="0"/>
              </a:rPr>
              <a:t>(</a:t>
            </a:r>
            <a:r>
              <a:rPr lang="en-US" sz="1200" b="1" i="1" dirty="0">
                <a:solidFill>
                  <a:srgbClr val="6A3E3E"/>
                </a:solidFill>
                <a:latin typeface="Consolas" panose="020B0609020204030204" pitchFamily="49" charset="0"/>
              </a:rPr>
              <a:t>stat</a:t>
            </a:r>
            <a:r>
              <a:rPr lang="en-US" sz="1200" b="1" i="1" dirty="0">
                <a:solidFill>
                  <a:srgbClr val="000000"/>
                </a:solidFill>
                <a:latin typeface="Consolas" panose="020B0609020204030204" pitchFamily="49" charset="0"/>
              </a:rPr>
              <a:t>);</a:t>
            </a:r>
            <a:endParaRPr lang="en-US" sz="1200" dirty="0"/>
          </a:p>
        </p:txBody>
      </p:sp>
      <p:sp>
        <p:nvSpPr>
          <p:cNvPr id="7" name="Rectangle 6">
            <a:extLst>
              <a:ext uri="{FF2B5EF4-FFF2-40B4-BE49-F238E27FC236}">
                <a16:creationId xmlns:a16="http://schemas.microsoft.com/office/drawing/2014/main" id="{A0BC84D7-4BE4-48C6-9238-2853E1F5FBF9}"/>
              </a:ext>
            </a:extLst>
          </p:cNvPr>
          <p:cNvSpPr/>
          <p:nvPr/>
        </p:nvSpPr>
        <p:spPr>
          <a:xfrm>
            <a:off x="3962400" y="209550"/>
            <a:ext cx="3962400" cy="3707362"/>
          </a:xfrm>
          <a:prstGeom prst="rect">
            <a:avLst/>
          </a:prstGeom>
          <a:solidFill>
            <a:schemeClr val="bg1">
              <a:lumMod val="95000"/>
            </a:schemeClr>
          </a:solidFill>
          <a:ln>
            <a:solidFill>
              <a:schemeClr val="tx1"/>
            </a:solidFill>
          </a:ln>
        </p:spPr>
        <p:txBody>
          <a:bodyPr wrap="square">
            <a:spAutoFit/>
          </a:bodyPr>
          <a:lstStyle/>
          <a:p>
            <a:pPr>
              <a:lnSpc>
                <a:spcPct val="107000"/>
              </a:lnSpc>
            </a:pPr>
            <a:r>
              <a:rPr lang="en-US" sz="1000" b="1" dirty="0">
                <a:solidFill>
                  <a:srgbClr val="7F0055"/>
                </a:solidFill>
                <a:latin typeface="Consolas" panose="020B0609020204030204" pitchFamily="49" charset="0"/>
                <a:ea typeface="Calibri" panose="020F0502020204030204" pitchFamily="34" charset="0"/>
                <a:cs typeface="Consolas" panose="020B0609020204030204" pitchFamily="49" charset="0"/>
              </a:rPr>
              <a:t>class</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TestBoard</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46464"/>
                </a:solidFill>
                <a:latin typeface="Consolas" panose="020B0609020204030204" pitchFamily="49" charset="0"/>
                <a:ea typeface="Calibri" panose="020F0502020204030204" pitchFamily="34" charset="0"/>
                <a:cs typeface="Consolas" panose="020B0609020204030204" pitchFamily="49" charset="0"/>
              </a:rPr>
              <a:t>    @Test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b="1" dirty="0">
                <a:solidFill>
                  <a:srgbClr val="7F0055"/>
                </a:solidFill>
                <a:latin typeface="Consolas" panose="020B0609020204030204" pitchFamily="49" charset="0"/>
                <a:ea typeface="Calibri" panose="020F0502020204030204" pitchFamily="34" charset="0"/>
                <a:cs typeface="Consolas" panose="020B0609020204030204" pitchFamily="49" charset="0"/>
              </a:rPr>
              <a:t>    void</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test_tie</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Board </a:t>
            </a:r>
            <a:r>
              <a:rPr lang="en-US" sz="1000" dirty="0" err="1">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000" b="1" dirty="0">
                <a:solidFill>
                  <a:srgbClr val="7F0055"/>
                </a:solidFill>
                <a:latin typeface="Consolas" panose="020B0609020204030204" pitchFamily="49" charset="0"/>
                <a:ea typeface="Calibri" panose="020F0502020204030204" pitchFamily="34" charset="0"/>
                <a:cs typeface="Consolas" panose="020B0609020204030204" pitchFamily="49" charset="0"/>
              </a:rPr>
              <a:t>new</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Board();</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A3E3E"/>
                </a:solidFill>
                <a:latin typeface="Consolas" panose="020B0609020204030204" pitchFamily="49" charset="0"/>
                <a:ea typeface="Calibri" panose="020F0502020204030204" pitchFamily="34" charset="0"/>
                <a:cs typeface="Consolas" panose="020B0609020204030204" pitchFamily="49" charset="0"/>
              </a:rPr>
              <a:t>        </a:t>
            </a:r>
            <a:r>
              <a:rPr lang="en-US" sz="1000" dirty="0" err="1">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.setToken</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(0,Token.</a:t>
            </a:r>
            <a:r>
              <a:rPr lang="en-US" sz="1000" b="1" i="1" dirty="0">
                <a:solidFill>
                  <a:srgbClr val="0000C0"/>
                </a:solidFill>
                <a:latin typeface="Consolas" panose="020B0609020204030204" pitchFamily="49" charset="0"/>
                <a:ea typeface="Calibri" panose="020F0502020204030204" pitchFamily="34" charset="0"/>
                <a:cs typeface="Consolas" panose="020B0609020204030204" pitchFamily="49" charset="0"/>
              </a:rPr>
              <a:t>X</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3F7F5F"/>
                </a:solidFill>
                <a:latin typeface="Consolas" panose="020B0609020204030204" pitchFamily="49" charset="0"/>
                <a:ea typeface="Calibri" panose="020F0502020204030204" pitchFamily="34" charset="0"/>
                <a:cs typeface="Consolas" panose="020B0609020204030204" pitchFamily="49" charset="0"/>
              </a:rPr>
              <a:t>        // MORE HERE</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i="1"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assertTrue</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err="1">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.getStatus</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Status.</a:t>
            </a:r>
            <a:r>
              <a:rPr lang="en-US" sz="1000" b="1" i="1" dirty="0" err="1">
                <a:solidFill>
                  <a:srgbClr val="0000C0"/>
                </a:solidFill>
                <a:latin typeface="Consolas" panose="020B0609020204030204" pitchFamily="49" charset="0"/>
                <a:ea typeface="Calibri" panose="020F0502020204030204" pitchFamily="34" charset="0"/>
                <a:cs typeface="Consolas" panose="020B0609020204030204" pitchFamily="49" charset="0"/>
              </a:rPr>
              <a:t>TIE</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46464"/>
                </a:solidFill>
                <a:latin typeface="Consolas" panose="020B0609020204030204" pitchFamily="49" charset="0"/>
                <a:ea typeface="Calibri" panose="020F0502020204030204" pitchFamily="34" charset="0"/>
                <a:cs typeface="Consolas" panose="020B0609020204030204" pitchFamily="49" charset="0"/>
              </a:rPr>
              <a:t>    @Test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b="1" dirty="0">
                <a:solidFill>
                  <a:srgbClr val="7F0055"/>
                </a:solidFill>
                <a:latin typeface="Consolas" panose="020B0609020204030204" pitchFamily="49" charset="0"/>
                <a:ea typeface="Calibri" panose="020F0502020204030204" pitchFamily="34" charset="0"/>
                <a:cs typeface="Consolas" panose="020B0609020204030204" pitchFamily="49" charset="0"/>
              </a:rPr>
              <a:t>    void</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test_x_wins_top_row</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Board </a:t>
            </a:r>
            <a:r>
              <a:rPr lang="en-US" sz="1000" dirty="0" err="1">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000" b="1" dirty="0">
                <a:solidFill>
                  <a:srgbClr val="7F0055"/>
                </a:solidFill>
                <a:latin typeface="Consolas" panose="020B0609020204030204" pitchFamily="49" charset="0"/>
                <a:ea typeface="Calibri" panose="020F0502020204030204" pitchFamily="34" charset="0"/>
                <a:cs typeface="Consolas" panose="020B0609020204030204" pitchFamily="49" charset="0"/>
              </a:rPr>
              <a:t>new</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Board();</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A3E3E"/>
                </a:solidFill>
                <a:latin typeface="Consolas" panose="020B0609020204030204" pitchFamily="49" charset="0"/>
                <a:ea typeface="Calibri" panose="020F0502020204030204" pitchFamily="34" charset="0"/>
                <a:cs typeface="Consolas" panose="020B0609020204030204" pitchFamily="49" charset="0"/>
              </a:rPr>
              <a:t>        </a:t>
            </a:r>
            <a:r>
              <a:rPr lang="en-US" sz="1000" dirty="0" err="1">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.setToken</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(0,Token.</a:t>
            </a:r>
            <a:r>
              <a:rPr lang="en-US" sz="1000" b="1" i="1" dirty="0">
                <a:solidFill>
                  <a:srgbClr val="0000C0"/>
                </a:solidFill>
                <a:latin typeface="Consolas" panose="020B0609020204030204" pitchFamily="49" charset="0"/>
                <a:ea typeface="Calibri" panose="020F0502020204030204" pitchFamily="34" charset="0"/>
                <a:cs typeface="Consolas" panose="020B0609020204030204" pitchFamily="49" charset="0"/>
              </a:rPr>
              <a:t>X</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A3E3E"/>
                </a:solidFill>
                <a:latin typeface="Consolas" panose="020B0609020204030204" pitchFamily="49" charset="0"/>
                <a:ea typeface="Calibri" panose="020F0502020204030204" pitchFamily="34" charset="0"/>
                <a:cs typeface="Consolas" panose="020B0609020204030204" pitchFamily="49" charset="0"/>
              </a:rPr>
              <a:t>        </a:t>
            </a:r>
            <a:r>
              <a:rPr lang="en-US" sz="1000" dirty="0" err="1">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.setToken</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(1,Token.</a:t>
            </a:r>
            <a:r>
              <a:rPr lang="en-US" sz="1000" b="1" i="1" dirty="0">
                <a:solidFill>
                  <a:srgbClr val="0000C0"/>
                </a:solidFill>
                <a:latin typeface="Consolas" panose="020B0609020204030204" pitchFamily="49" charset="0"/>
                <a:ea typeface="Calibri" panose="020F0502020204030204" pitchFamily="34" charset="0"/>
                <a:cs typeface="Consolas" panose="020B0609020204030204" pitchFamily="49" charset="0"/>
              </a:rPr>
              <a:t>X</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6A3E3E"/>
                </a:solidFill>
                <a:latin typeface="Consolas" panose="020B0609020204030204" pitchFamily="49" charset="0"/>
                <a:ea typeface="Calibri" panose="020F0502020204030204" pitchFamily="34" charset="0"/>
                <a:cs typeface="Consolas" panose="020B0609020204030204" pitchFamily="49" charset="0"/>
              </a:rPr>
              <a:t>        </a:t>
            </a:r>
            <a:r>
              <a:rPr lang="en-US" sz="1000" dirty="0" err="1">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.setToken</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(2,Token.</a:t>
            </a:r>
            <a:r>
              <a:rPr lang="en-US" sz="1000" b="1" i="1" dirty="0">
                <a:solidFill>
                  <a:srgbClr val="0000C0"/>
                </a:solidFill>
                <a:latin typeface="Consolas" panose="020B0609020204030204" pitchFamily="49" charset="0"/>
                <a:ea typeface="Calibri" panose="020F0502020204030204" pitchFamily="34" charset="0"/>
                <a:cs typeface="Consolas" panose="020B0609020204030204" pitchFamily="49" charset="0"/>
              </a:rPr>
              <a:t>X</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i="1"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assertTrue</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err="1">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.getStatus</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Status.</a:t>
            </a:r>
            <a:r>
              <a:rPr lang="en-US" sz="1000" b="1" i="1" dirty="0" err="1">
                <a:solidFill>
                  <a:srgbClr val="0000C0"/>
                </a:solidFill>
                <a:latin typeface="Consolas" panose="020B0609020204030204" pitchFamily="49" charset="0"/>
                <a:ea typeface="Calibri" panose="020F0502020204030204" pitchFamily="34" charset="0"/>
                <a:cs typeface="Consolas" panose="020B0609020204030204" pitchFamily="49" charset="0"/>
              </a:rPr>
              <a:t>WON_X</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48DE4DFC-19BB-4951-B040-90ED859013EC}"/>
              </a:ext>
            </a:extLst>
          </p:cNvPr>
          <p:cNvSpPr txBox="1"/>
          <p:nvPr/>
        </p:nvSpPr>
        <p:spPr>
          <a:xfrm>
            <a:off x="7425355" y="246105"/>
            <a:ext cx="482448" cy="246221"/>
          </a:xfrm>
          <a:prstGeom prst="rect">
            <a:avLst/>
          </a:prstGeom>
          <a:noFill/>
        </p:spPr>
        <p:txBody>
          <a:bodyPr wrap="square" rtlCol="0">
            <a:spAutoFit/>
          </a:bodyPr>
          <a:lstStyle/>
          <a:p>
            <a:pPr algn="r"/>
            <a:r>
              <a:rPr lang="en-US" sz="1000" b="1" dirty="0">
                <a:solidFill>
                  <a:schemeClr val="tx1">
                    <a:lumMod val="75000"/>
                    <a:lumOff val="25000"/>
                  </a:schemeClr>
                </a:solidFill>
              </a:rPr>
              <a:t>Java</a:t>
            </a:r>
          </a:p>
        </p:txBody>
      </p:sp>
      <p:sp>
        <p:nvSpPr>
          <p:cNvPr id="9" name="Rectangle 8">
            <a:extLst>
              <a:ext uri="{FF2B5EF4-FFF2-40B4-BE49-F238E27FC236}">
                <a16:creationId xmlns:a16="http://schemas.microsoft.com/office/drawing/2014/main" id="{AD27E1A7-53E9-458B-820D-F97878B58F1A}"/>
              </a:ext>
            </a:extLst>
          </p:cNvPr>
          <p:cNvSpPr/>
          <p:nvPr/>
        </p:nvSpPr>
        <p:spPr>
          <a:xfrm>
            <a:off x="3824287" y="178140"/>
            <a:ext cx="4238626" cy="38911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CB4E81B-57F3-4867-8F7D-A80CF130A91D}"/>
              </a:ext>
            </a:extLst>
          </p:cNvPr>
          <p:cNvPicPr>
            <a:picLocks noChangeAspect="1"/>
          </p:cNvPicPr>
          <p:nvPr/>
        </p:nvPicPr>
        <p:blipFill>
          <a:blip r:embed="rId3"/>
          <a:stretch>
            <a:fillRect/>
          </a:stretch>
        </p:blipFill>
        <p:spPr>
          <a:xfrm>
            <a:off x="1752600" y="3353064"/>
            <a:ext cx="5173310" cy="1432494"/>
          </a:xfrm>
          <a:prstGeom prst="rect">
            <a:avLst/>
          </a:prstGeom>
          <a:ln>
            <a:solidFill>
              <a:schemeClr val="accent1"/>
            </a:solidFill>
          </a:ln>
        </p:spPr>
      </p:pic>
      <p:sp>
        <p:nvSpPr>
          <p:cNvPr id="11" name="TextBox 10">
            <a:extLst>
              <a:ext uri="{FF2B5EF4-FFF2-40B4-BE49-F238E27FC236}">
                <a16:creationId xmlns:a16="http://schemas.microsoft.com/office/drawing/2014/main" id="{67AE8E09-78DE-4100-8E63-DA50709893FA}"/>
              </a:ext>
            </a:extLst>
          </p:cNvPr>
          <p:cNvSpPr txBox="1"/>
          <p:nvPr/>
        </p:nvSpPr>
        <p:spPr>
          <a:xfrm>
            <a:off x="2864872" y="830786"/>
            <a:ext cx="482448" cy="246221"/>
          </a:xfrm>
          <a:prstGeom prst="rect">
            <a:avLst/>
          </a:prstGeom>
          <a:noFill/>
        </p:spPr>
        <p:txBody>
          <a:bodyPr wrap="square" rtlCol="0">
            <a:spAutoFit/>
          </a:bodyPr>
          <a:lstStyle/>
          <a:p>
            <a:pPr algn="r"/>
            <a:r>
              <a:rPr lang="en-US" sz="1000" b="1" dirty="0">
                <a:solidFill>
                  <a:schemeClr val="tx1">
                    <a:lumMod val="75000"/>
                    <a:lumOff val="25000"/>
                  </a:schemeClr>
                </a:solidFill>
              </a:rPr>
              <a:t>Java</a:t>
            </a:r>
          </a:p>
        </p:txBody>
      </p:sp>
    </p:spTree>
    <p:extLst>
      <p:ext uri="{BB962C8B-B14F-4D97-AF65-F5344CB8AC3E}">
        <p14:creationId xmlns:p14="http://schemas.microsoft.com/office/powerpoint/2010/main" val="770966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animEffect transition="in" filter="fade">
                                      <p:cBhvr>
                                        <p:cTn id="16" dur="500"/>
                                        <p:tgtEl>
                                          <p:spTgt spid="5">
                                            <p:txEl>
                                              <p:pRg st="3" end="3"/>
                                            </p:txEl>
                                          </p:spTgt>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5">
                                            <p:txEl>
                                              <p:pRg st="4" end="4"/>
                                            </p:txEl>
                                          </p:spTgt>
                                        </p:tgtEl>
                                        <p:attrNameLst>
                                          <p:attrName>style.visibility</p:attrName>
                                        </p:attrNameLst>
                                      </p:cBhvr>
                                      <p:to>
                                        <p:strVal val="visible"/>
                                      </p:to>
                                    </p:set>
                                    <p:animEffect transition="in" filter="fade">
                                      <p:cBhvr>
                                        <p:cTn id="20" dur="500"/>
                                        <p:tgtEl>
                                          <p:spTgt spid="5">
                                            <p:txEl>
                                              <p:pRg st="4" end="4"/>
                                            </p:txEl>
                                          </p:spTgt>
                                        </p:tgtEl>
                                      </p:cBhvr>
                                    </p:animEffect>
                                  </p:childTnLst>
                                </p:cTn>
                              </p:par>
                            </p:childTnLst>
                          </p:cTn>
                        </p:par>
                        <p:par>
                          <p:cTn id="21" fill="hold">
                            <p:stCondLst>
                              <p:cond delay="1500"/>
                            </p:stCondLst>
                            <p:childTnLst>
                              <p:par>
                                <p:cTn id="22" presetID="10" presetClass="entr" presetSubtype="0" fill="hold" nodeType="afterEffect">
                                  <p:stCondLst>
                                    <p:cond delay="0"/>
                                  </p:stCondLst>
                                  <p:childTnLst>
                                    <p:set>
                                      <p:cBhvr>
                                        <p:cTn id="23" dur="1" fill="hold">
                                          <p:stCondLst>
                                            <p:cond delay="0"/>
                                          </p:stCondLst>
                                        </p:cTn>
                                        <p:tgtEl>
                                          <p:spTgt spid="5">
                                            <p:txEl>
                                              <p:pRg st="5" end="5"/>
                                            </p:txEl>
                                          </p:spTgt>
                                        </p:tgtEl>
                                        <p:attrNameLst>
                                          <p:attrName>style.visibility</p:attrName>
                                        </p:attrNameLst>
                                      </p:cBhvr>
                                      <p:to>
                                        <p:strVal val="visible"/>
                                      </p:to>
                                    </p:set>
                                    <p:animEffect transition="in" filter="fade">
                                      <p:cBhvr>
                                        <p:cTn id="24" dur="500"/>
                                        <p:tgtEl>
                                          <p:spTgt spid="5">
                                            <p:txEl>
                                              <p:pRg st="5" end="5"/>
                                            </p:txEl>
                                          </p:spTgt>
                                        </p:tgtEl>
                                      </p:cBhvr>
                                    </p:animEffect>
                                  </p:childTnLst>
                                </p:cTn>
                              </p:par>
                            </p:childTnLst>
                          </p:cTn>
                        </p:par>
                        <p:par>
                          <p:cTn id="25" fill="hold">
                            <p:stCondLst>
                              <p:cond delay="2000"/>
                            </p:stCondLst>
                            <p:childTnLst>
                              <p:par>
                                <p:cTn id="26" presetID="10" presetClass="entr" presetSubtype="0" fill="hold" nodeType="afterEffect">
                                  <p:stCondLst>
                                    <p:cond delay="0"/>
                                  </p:stCondLst>
                                  <p:childTnLst>
                                    <p:set>
                                      <p:cBhvr>
                                        <p:cTn id="27" dur="1" fill="hold">
                                          <p:stCondLst>
                                            <p:cond delay="0"/>
                                          </p:stCondLst>
                                        </p:cTn>
                                        <p:tgtEl>
                                          <p:spTgt spid="5">
                                            <p:txEl>
                                              <p:pRg st="6" end="6"/>
                                            </p:txEl>
                                          </p:spTgt>
                                        </p:tgtEl>
                                        <p:attrNameLst>
                                          <p:attrName>style.visibility</p:attrName>
                                        </p:attrNameLst>
                                      </p:cBhvr>
                                      <p:to>
                                        <p:strVal val="visible"/>
                                      </p:to>
                                    </p:set>
                                    <p:animEffect transition="in" filter="fade">
                                      <p:cBhvr>
                                        <p:cTn id="28" dur="500"/>
                                        <p:tgtEl>
                                          <p:spTgt spid="5">
                                            <p:txEl>
                                              <p:pRg st="6" end="6"/>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5">
                                            <p:txEl>
                                              <p:pRg st="8" end="8"/>
                                            </p:txEl>
                                          </p:spTgt>
                                        </p:tgtEl>
                                        <p:attrNameLst>
                                          <p:attrName>style.visibility</p:attrName>
                                        </p:attrNameLst>
                                      </p:cBhvr>
                                      <p:to>
                                        <p:strVal val="visible"/>
                                      </p:to>
                                    </p:set>
                                    <p:animEffect transition="in" filter="fade">
                                      <p:cBhvr>
                                        <p:cTn id="33" dur="500"/>
                                        <p:tgtEl>
                                          <p:spTgt spid="5">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5">
                                            <p:txEl>
                                              <p:pRg st="10" end="10"/>
                                            </p:txEl>
                                          </p:spTgt>
                                        </p:tgtEl>
                                        <p:attrNameLst>
                                          <p:attrName>style.visibility</p:attrName>
                                        </p:attrNameLst>
                                      </p:cBhvr>
                                      <p:to>
                                        <p:strVal val="visible"/>
                                      </p:to>
                                    </p:set>
                                    <p:animEffect transition="in" filter="fade">
                                      <p:cBhvr>
                                        <p:cTn id="38" dur="500"/>
                                        <p:tgtEl>
                                          <p:spTgt spid="5">
                                            <p:txEl>
                                              <p:pRg st="10" end="10"/>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7">
                                            <p:txEl>
                                              <p:pRg st="0" end="0"/>
                                            </p:txEl>
                                          </p:spTgt>
                                        </p:tgtEl>
                                        <p:attrNameLst>
                                          <p:attrName>style.visibility</p:attrName>
                                        </p:attrNameLst>
                                      </p:cBhvr>
                                      <p:to>
                                        <p:strVal val="visible"/>
                                      </p:to>
                                    </p:set>
                                    <p:animEffect transition="in" filter="fade">
                                      <p:cBhvr>
                                        <p:cTn id="43" dur="500"/>
                                        <p:tgtEl>
                                          <p:spTgt spid="7">
                                            <p:txEl>
                                              <p:pRg st="0" end="0"/>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7">
                                            <p:txEl>
                                              <p:pRg st="19" end="19"/>
                                            </p:txEl>
                                          </p:spTgt>
                                        </p:tgtEl>
                                        <p:attrNameLst>
                                          <p:attrName>style.visibility</p:attrName>
                                        </p:attrNameLst>
                                      </p:cBhvr>
                                      <p:to>
                                        <p:strVal val="visible"/>
                                      </p:to>
                                    </p:set>
                                    <p:animEffect transition="in" filter="fade">
                                      <p:cBhvr>
                                        <p:cTn id="46" dur="500"/>
                                        <p:tgtEl>
                                          <p:spTgt spid="7">
                                            <p:txEl>
                                              <p:pRg st="19" end="19"/>
                                            </p:txEl>
                                          </p:spTgt>
                                        </p:tgtEl>
                                      </p:cBhvr>
                                    </p:animEffect>
                                  </p:childTnLst>
                                </p:cTn>
                              </p:par>
                              <p:par>
                                <p:cTn id="47" presetID="1" presetClass="exit" presetSubtype="0" fill="hold" grpId="0" nodeType="withEffect">
                                  <p:stCondLst>
                                    <p:cond delay="0"/>
                                  </p:stCondLst>
                                  <p:childTnLst>
                                    <p:set>
                                      <p:cBhvr>
                                        <p:cTn id="48" dur="1" fill="hold">
                                          <p:stCondLst>
                                            <p:cond delay="0"/>
                                          </p:stCondLst>
                                        </p:cTn>
                                        <p:tgtEl>
                                          <p:spTgt spid="9"/>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7">
                                            <p:txEl>
                                              <p:pRg st="2" end="2"/>
                                            </p:txEl>
                                          </p:spTgt>
                                        </p:tgtEl>
                                        <p:attrNameLst>
                                          <p:attrName>style.visibility</p:attrName>
                                        </p:attrNameLst>
                                      </p:cBhvr>
                                      <p:to>
                                        <p:strVal val="visible"/>
                                      </p:to>
                                    </p:set>
                                    <p:animEffect transition="in" filter="fade">
                                      <p:cBhvr>
                                        <p:cTn id="53" dur="500"/>
                                        <p:tgtEl>
                                          <p:spTgt spid="7">
                                            <p:txEl>
                                              <p:pRg st="2" end="2"/>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7">
                                            <p:txEl>
                                              <p:pRg st="3" end="3"/>
                                            </p:txEl>
                                          </p:spTgt>
                                        </p:tgtEl>
                                        <p:attrNameLst>
                                          <p:attrName>style.visibility</p:attrName>
                                        </p:attrNameLst>
                                      </p:cBhvr>
                                      <p:to>
                                        <p:strVal val="visible"/>
                                      </p:to>
                                    </p:set>
                                    <p:animEffect transition="in" filter="fade">
                                      <p:cBhvr>
                                        <p:cTn id="56" dur="500"/>
                                        <p:tgtEl>
                                          <p:spTgt spid="7">
                                            <p:txEl>
                                              <p:pRg st="3" end="3"/>
                                            </p:txEl>
                                          </p:spTgt>
                                        </p:tgtEl>
                                      </p:cBhvr>
                                    </p:animEffect>
                                  </p:childTnLst>
                                </p:cTn>
                              </p:par>
                              <p:par>
                                <p:cTn id="57" presetID="10" presetClass="entr" presetSubtype="0" fill="hold" nodeType="withEffect">
                                  <p:stCondLst>
                                    <p:cond delay="0"/>
                                  </p:stCondLst>
                                  <p:childTnLst>
                                    <p:set>
                                      <p:cBhvr>
                                        <p:cTn id="58" dur="1" fill="hold">
                                          <p:stCondLst>
                                            <p:cond delay="0"/>
                                          </p:stCondLst>
                                        </p:cTn>
                                        <p:tgtEl>
                                          <p:spTgt spid="7">
                                            <p:txEl>
                                              <p:pRg st="8" end="8"/>
                                            </p:txEl>
                                          </p:spTgt>
                                        </p:tgtEl>
                                        <p:attrNameLst>
                                          <p:attrName>style.visibility</p:attrName>
                                        </p:attrNameLst>
                                      </p:cBhvr>
                                      <p:to>
                                        <p:strVal val="visible"/>
                                      </p:to>
                                    </p:set>
                                    <p:animEffect transition="in" filter="fade">
                                      <p:cBhvr>
                                        <p:cTn id="59" dur="500"/>
                                        <p:tgtEl>
                                          <p:spTgt spid="7">
                                            <p:txEl>
                                              <p:pRg st="8" end="8"/>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7">
                                            <p:txEl>
                                              <p:pRg st="4" end="4"/>
                                            </p:txEl>
                                          </p:spTgt>
                                        </p:tgtEl>
                                        <p:attrNameLst>
                                          <p:attrName>style.visibility</p:attrName>
                                        </p:attrNameLst>
                                      </p:cBhvr>
                                      <p:to>
                                        <p:strVal val="visible"/>
                                      </p:to>
                                    </p:set>
                                    <p:animEffect transition="in" filter="fade">
                                      <p:cBhvr>
                                        <p:cTn id="64" dur="500"/>
                                        <p:tgtEl>
                                          <p:spTgt spid="7">
                                            <p:txEl>
                                              <p:pRg st="4" end="4"/>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7">
                                            <p:txEl>
                                              <p:pRg st="5" end="5"/>
                                            </p:txEl>
                                          </p:spTgt>
                                        </p:tgtEl>
                                        <p:attrNameLst>
                                          <p:attrName>style.visibility</p:attrName>
                                        </p:attrNameLst>
                                      </p:cBhvr>
                                      <p:to>
                                        <p:strVal val="visible"/>
                                      </p:to>
                                    </p:set>
                                    <p:animEffect transition="in" filter="fade">
                                      <p:cBhvr>
                                        <p:cTn id="69" dur="500"/>
                                        <p:tgtEl>
                                          <p:spTgt spid="7">
                                            <p:txEl>
                                              <p:pRg st="5" end="5"/>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7">
                                            <p:txEl>
                                              <p:pRg st="6" end="6"/>
                                            </p:txEl>
                                          </p:spTgt>
                                        </p:tgtEl>
                                        <p:attrNameLst>
                                          <p:attrName>style.visibility</p:attrName>
                                        </p:attrNameLst>
                                      </p:cBhvr>
                                      <p:to>
                                        <p:strVal val="visible"/>
                                      </p:to>
                                    </p:set>
                                    <p:animEffect transition="in" filter="fade">
                                      <p:cBhvr>
                                        <p:cTn id="74" dur="500"/>
                                        <p:tgtEl>
                                          <p:spTgt spid="7">
                                            <p:txEl>
                                              <p:pRg st="6" end="6"/>
                                            </p:txEl>
                                          </p:spTgt>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nodeType="clickEffect">
                                  <p:stCondLst>
                                    <p:cond delay="0"/>
                                  </p:stCondLst>
                                  <p:childTnLst>
                                    <p:set>
                                      <p:cBhvr>
                                        <p:cTn id="78" dur="1" fill="hold">
                                          <p:stCondLst>
                                            <p:cond delay="0"/>
                                          </p:stCondLst>
                                        </p:cTn>
                                        <p:tgtEl>
                                          <p:spTgt spid="7">
                                            <p:txEl>
                                              <p:pRg st="7" end="7"/>
                                            </p:txEl>
                                          </p:spTgt>
                                        </p:tgtEl>
                                        <p:attrNameLst>
                                          <p:attrName>style.visibility</p:attrName>
                                        </p:attrNameLst>
                                      </p:cBhvr>
                                      <p:to>
                                        <p:strVal val="visible"/>
                                      </p:to>
                                    </p:set>
                                    <p:animEffect transition="in" filter="fade">
                                      <p:cBhvr>
                                        <p:cTn id="79" dur="500"/>
                                        <p:tgtEl>
                                          <p:spTgt spid="7">
                                            <p:txEl>
                                              <p:pRg st="7" end="7"/>
                                            </p:txEl>
                                          </p:spTgt>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7">
                                            <p:txEl>
                                              <p:pRg st="10" end="10"/>
                                            </p:txEl>
                                          </p:spTgt>
                                        </p:tgtEl>
                                        <p:attrNameLst>
                                          <p:attrName>style.visibility</p:attrName>
                                        </p:attrNameLst>
                                      </p:cBhvr>
                                      <p:to>
                                        <p:strVal val="visible"/>
                                      </p:to>
                                    </p:set>
                                    <p:animEffect transition="in" filter="fade">
                                      <p:cBhvr>
                                        <p:cTn id="84" dur="500"/>
                                        <p:tgtEl>
                                          <p:spTgt spid="7">
                                            <p:txEl>
                                              <p:pRg st="10" end="10"/>
                                            </p:txEl>
                                          </p:spTgt>
                                        </p:tgtEl>
                                      </p:cBhvr>
                                    </p:animEffect>
                                  </p:childTnLst>
                                </p:cTn>
                              </p:par>
                              <p:par>
                                <p:cTn id="85" presetID="10" presetClass="entr" presetSubtype="0" fill="hold" nodeType="withEffect">
                                  <p:stCondLst>
                                    <p:cond delay="0"/>
                                  </p:stCondLst>
                                  <p:childTnLst>
                                    <p:set>
                                      <p:cBhvr>
                                        <p:cTn id="86" dur="1" fill="hold">
                                          <p:stCondLst>
                                            <p:cond delay="0"/>
                                          </p:stCondLst>
                                        </p:cTn>
                                        <p:tgtEl>
                                          <p:spTgt spid="7">
                                            <p:txEl>
                                              <p:pRg st="11" end="11"/>
                                            </p:txEl>
                                          </p:spTgt>
                                        </p:tgtEl>
                                        <p:attrNameLst>
                                          <p:attrName>style.visibility</p:attrName>
                                        </p:attrNameLst>
                                      </p:cBhvr>
                                      <p:to>
                                        <p:strVal val="visible"/>
                                      </p:to>
                                    </p:set>
                                    <p:animEffect transition="in" filter="fade">
                                      <p:cBhvr>
                                        <p:cTn id="87" dur="500"/>
                                        <p:tgtEl>
                                          <p:spTgt spid="7">
                                            <p:txEl>
                                              <p:pRg st="11" end="11"/>
                                            </p:txEl>
                                          </p:spTgt>
                                        </p:tgtEl>
                                      </p:cBhvr>
                                    </p:animEffect>
                                  </p:childTnLst>
                                </p:cTn>
                              </p:par>
                              <p:par>
                                <p:cTn id="88" presetID="10" presetClass="entr" presetSubtype="0" fill="hold" nodeType="withEffect">
                                  <p:stCondLst>
                                    <p:cond delay="0"/>
                                  </p:stCondLst>
                                  <p:childTnLst>
                                    <p:set>
                                      <p:cBhvr>
                                        <p:cTn id="89" dur="1" fill="hold">
                                          <p:stCondLst>
                                            <p:cond delay="0"/>
                                          </p:stCondLst>
                                        </p:cTn>
                                        <p:tgtEl>
                                          <p:spTgt spid="7">
                                            <p:txEl>
                                              <p:pRg st="12" end="12"/>
                                            </p:txEl>
                                          </p:spTgt>
                                        </p:tgtEl>
                                        <p:attrNameLst>
                                          <p:attrName>style.visibility</p:attrName>
                                        </p:attrNameLst>
                                      </p:cBhvr>
                                      <p:to>
                                        <p:strVal val="visible"/>
                                      </p:to>
                                    </p:set>
                                    <p:animEffect transition="in" filter="fade">
                                      <p:cBhvr>
                                        <p:cTn id="90" dur="500"/>
                                        <p:tgtEl>
                                          <p:spTgt spid="7">
                                            <p:txEl>
                                              <p:pRg st="12" end="12"/>
                                            </p:txEl>
                                          </p:spTgt>
                                        </p:tgtEl>
                                      </p:cBhvr>
                                    </p:animEffect>
                                  </p:childTnLst>
                                </p:cTn>
                              </p:par>
                              <p:par>
                                <p:cTn id="91" presetID="10" presetClass="entr" presetSubtype="0" fill="hold" nodeType="withEffect">
                                  <p:stCondLst>
                                    <p:cond delay="0"/>
                                  </p:stCondLst>
                                  <p:childTnLst>
                                    <p:set>
                                      <p:cBhvr>
                                        <p:cTn id="92" dur="1" fill="hold">
                                          <p:stCondLst>
                                            <p:cond delay="0"/>
                                          </p:stCondLst>
                                        </p:cTn>
                                        <p:tgtEl>
                                          <p:spTgt spid="7">
                                            <p:txEl>
                                              <p:pRg st="13" end="13"/>
                                            </p:txEl>
                                          </p:spTgt>
                                        </p:tgtEl>
                                        <p:attrNameLst>
                                          <p:attrName>style.visibility</p:attrName>
                                        </p:attrNameLst>
                                      </p:cBhvr>
                                      <p:to>
                                        <p:strVal val="visible"/>
                                      </p:to>
                                    </p:set>
                                    <p:animEffect transition="in" filter="fade">
                                      <p:cBhvr>
                                        <p:cTn id="93" dur="500"/>
                                        <p:tgtEl>
                                          <p:spTgt spid="7">
                                            <p:txEl>
                                              <p:pRg st="13" end="13"/>
                                            </p:txEl>
                                          </p:spTgt>
                                        </p:tgtEl>
                                      </p:cBhvr>
                                    </p:animEffect>
                                  </p:childTnLst>
                                </p:cTn>
                              </p:par>
                              <p:par>
                                <p:cTn id="94" presetID="10" presetClass="entr" presetSubtype="0" fill="hold" nodeType="withEffect">
                                  <p:stCondLst>
                                    <p:cond delay="0"/>
                                  </p:stCondLst>
                                  <p:childTnLst>
                                    <p:set>
                                      <p:cBhvr>
                                        <p:cTn id="95" dur="1" fill="hold">
                                          <p:stCondLst>
                                            <p:cond delay="0"/>
                                          </p:stCondLst>
                                        </p:cTn>
                                        <p:tgtEl>
                                          <p:spTgt spid="7">
                                            <p:txEl>
                                              <p:pRg st="14" end="14"/>
                                            </p:txEl>
                                          </p:spTgt>
                                        </p:tgtEl>
                                        <p:attrNameLst>
                                          <p:attrName>style.visibility</p:attrName>
                                        </p:attrNameLst>
                                      </p:cBhvr>
                                      <p:to>
                                        <p:strVal val="visible"/>
                                      </p:to>
                                    </p:set>
                                    <p:animEffect transition="in" filter="fade">
                                      <p:cBhvr>
                                        <p:cTn id="96" dur="500"/>
                                        <p:tgtEl>
                                          <p:spTgt spid="7">
                                            <p:txEl>
                                              <p:pRg st="14" end="14"/>
                                            </p:txEl>
                                          </p:spTgt>
                                        </p:tgtEl>
                                      </p:cBhvr>
                                    </p:animEffect>
                                  </p:childTnLst>
                                </p:cTn>
                              </p:par>
                              <p:par>
                                <p:cTn id="97" presetID="10" presetClass="entr" presetSubtype="0" fill="hold" nodeType="withEffect">
                                  <p:stCondLst>
                                    <p:cond delay="0"/>
                                  </p:stCondLst>
                                  <p:childTnLst>
                                    <p:set>
                                      <p:cBhvr>
                                        <p:cTn id="98" dur="1" fill="hold">
                                          <p:stCondLst>
                                            <p:cond delay="0"/>
                                          </p:stCondLst>
                                        </p:cTn>
                                        <p:tgtEl>
                                          <p:spTgt spid="7">
                                            <p:txEl>
                                              <p:pRg st="15" end="15"/>
                                            </p:txEl>
                                          </p:spTgt>
                                        </p:tgtEl>
                                        <p:attrNameLst>
                                          <p:attrName>style.visibility</p:attrName>
                                        </p:attrNameLst>
                                      </p:cBhvr>
                                      <p:to>
                                        <p:strVal val="visible"/>
                                      </p:to>
                                    </p:set>
                                    <p:animEffect transition="in" filter="fade">
                                      <p:cBhvr>
                                        <p:cTn id="99" dur="500"/>
                                        <p:tgtEl>
                                          <p:spTgt spid="7">
                                            <p:txEl>
                                              <p:pRg st="15" end="15"/>
                                            </p:txEl>
                                          </p:spTgt>
                                        </p:tgtEl>
                                      </p:cBhvr>
                                    </p:animEffect>
                                  </p:childTnLst>
                                </p:cTn>
                              </p:par>
                              <p:par>
                                <p:cTn id="100" presetID="10" presetClass="entr" presetSubtype="0" fill="hold" nodeType="withEffect">
                                  <p:stCondLst>
                                    <p:cond delay="0"/>
                                  </p:stCondLst>
                                  <p:childTnLst>
                                    <p:set>
                                      <p:cBhvr>
                                        <p:cTn id="101" dur="1" fill="hold">
                                          <p:stCondLst>
                                            <p:cond delay="0"/>
                                          </p:stCondLst>
                                        </p:cTn>
                                        <p:tgtEl>
                                          <p:spTgt spid="7">
                                            <p:txEl>
                                              <p:pRg st="16" end="16"/>
                                            </p:txEl>
                                          </p:spTgt>
                                        </p:tgtEl>
                                        <p:attrNameLst>
                                          <p:attrName>style.visibility</p:attrName>
                                        </p:attrNameLst>
                                      </p:cBhvr>
                                      <p:to>
                                        <p:strVal val="visible"/>
                                      </p:to>
                                    </p:set>
                                    <p:animEffect transition="in" filter="fade">
                                      <p:cBhvr>
                                        <p:cTn id="102" dur="500"/>
                                        <p:tgtEl>
                                          <p:spTgt spid="7">
                                            <p:txEl>
                                              <p:pRg st="16" end="16"/>
                                            </p:txEl>
                                          </p:spTgt>
                                        </p:tgtEl>
                                      </p:cBhvr>
                                    </p:animEffect>
                                  </p:childTnLst>
                                </p:cTn>
                              </p:par>
                              <p:par>
                                <p:cTn id="103" presetID="10" presetClass="entr" presetSubtype="0" fill="hold" nodeType="withEffect">
                                  <p:stCondLst>
                                    <p:cond delay="0"/>
                                  </p:stCondLst>
                                  <p:childTnLst>
                                    <p:set>
                                      <p:cBhvr>
                                        <p:cTn id="104" dur="1" fill="hold">
                                          <p:stCondLst>
                                            <p:cond delay="0"/>
                                          </p:stCondLst>
                                        </p:cTn>
                                        <p:tgtEl>
                                          <p:spTgt spid="7">
                                            <p:txEl>
                                              <p:pRg st="17" end="17"/>
                                            </p:txEl>
                                          </p:spTgt>
                                        </p:tgtEl>
                                        <p:attrNameLst>
                                          <p:attrName>style.visibility</p:attrName>
                                        </p:attrNameLst>
                                      </p:cBhvr>
                                      <p:to>
                                        <p:strVal val="visible"/>
                                      </p:to>
                                    </p:set>
                                    <p:animEffect transition="in" filter="fade">
                                      <p:cBhvr>
                                        <p:cTn id="105" dur="500"/>
                                        <p:tgtEl>
                                          <p:spTgt spid="7">
                                            <p:txEl>
                                              <p:pRg st="17" end="17"/>
                                            </p:txEl>
                                          </p:spTgt>
                                        </p:tgtEl>
                                      </p:cBhvr>
                                    </p:animEffect>
                                  </p:childTnLst>
                                </p:cTn>
                              </p:par>
                            </p:childTnLst>
                          </p:cTn>
                        </p:par>
                      </p:childTnLst>
                    </p:cTn>
                  </p:par>
                  <p:par>
                    <p:cTn id="106" fill="hold">
                      <p:stCondLst>
                        <p:cond delay="indefinite"/>
                      </p:stCondLst>
                      <p:childTnLst>
                        <p:par>
                          <p:cTn id="107" fill="hold">
                            <p:stCondLst>
                              <p:cond delay="0"/>
                            </p:stCondLst>
                            <p:childTnLst>
                              <p:par>
                                <p:cTn id="108" presetID="10" presetClass="entr" presetSubtype="0" fill="hold" nodeType="clickEffect">
                                  <p:stCondLst>
                                    <p:cond delay="0"/>
                                  </p:stCondLst>
                                  <p:childTnLst>
                                    <p:set>
                                      <p:cBhvr>
                                        <p:cTn id="109" dur="1" fill="hold">
                                          <p:stCondLst>
                                            <p:cond delay="0"/>
                                          </p:stCondLst>
                                        </p:cTn>
                                        <p:tgtEl>
                                          <p:spTgt spid="8"/>
                                        </p:tgtEl>
                                        <p:attrNameLst>
                                          <p:attrName>style.visibility</p:attrName>
                                        </p:attrNameLst>
                                      </p:cBhvr>
                                      <p:to>
                                        <p:strVal val="visible"/>
                                      </p:to>
                                    </p:set>
                                    <p:animEffect transition="in" filter="fade">
                                      <p:cBhvr>
                                        <p:cTn id="1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81B2D-4442-4A95-B27F-69094964B04A}"/>
              </a:ext>
            </a:extLst>
          </p:cNvPr>
          <p:cNvSpPr>
            <a:spLocks noGrp="1"/>
          </p:cNvSpPr>
          <p:nvPr>
            <p:ph type="title"/>
          </p:nvPr>
        </p:nvSpPr>
        <p:spPr/>
        <p:txBody>
          <a:bodyPr/>
          <a:lstStyle/>
          <a:p>
            <a:r>
              <a:rPr lang="en-US" dirty="0"/>
              <a:t>Player</a:t>
            </a:r>
          </a:p>
        </p:txBody>
      </p:sp>
      <p:sp>
        <p:nvSpPr>
          <p:cNvPr id="4" name="Slide Number Placeholder 3">
            <a:extLst>
              <a:ext uri="{FF2B5EF4-FFF2-40B4-BE49-F238E27FC236}">
                <a16:creationId xmlns:a16="http://schemas.microsoft.com/office/drawing/2014/main" id="{8F748A8C-90AC-407F-BD28-64309F0E3FEE}"/>
              </a:ext>
            </a:extLst>
          </p:cNvPr>
          <p:cNvSpPr>
            <a:spLocks noGrp="1"/>
          </p:cNvSpPr>
          <p:nvPr>
            <p:ph type="sldNum" sz="quarter" idx="12"/>
          </p:nvPr>
        </p:nvSpPr>
        <p:spPr/>
        <p:txBody>
          <a:bodyPr/>
          <a:lstStyle/>
          <a:p>
            <a:fld id="{B9EA2576-3992-4A7D-AC41-AC0E2BE3E45F}" type="slidenum">
              <a:rPr lang="en-US" smtClean="0"/>
              <a:pPr/>
              <a:t>15</a:t>
            </a:fld>
            <a:endParaRPr lang="en-US" dirty="0"/>
          </a:p>
        </p:txBody>
      </p:sp>
      <p:sp>
        <p:nvSpPr>
          <p:cNvPr id="5" name="Rectangle 4">
            <a:extLst>
              <a:ext uri="{FF2B5EF4-FFF2-40B4-BE49-F238E27FC236}">
                <a16:creationId xmlns:a16="http://schemas.microsoft.com/office/drawing/2014/main" id="{C792E669-30B0-462E-8671-8A5A8749E82B}"/>
              </a:ext>
            </a:extLst>
          </p:cNvPr>
          <p:cNvSpPr/>
          <p:nvPr/>
        </p:nvSpPr>
        <p:spPr>
          <a:xfrm>
            <a:off x="762000" y="749209"/>
            <a:ext cx="5181600" cy="3838102"/>
          </a:xfrm>
          <a:prstGeom prst="rect">
            <a:avLst/>
          </a:prstGeom>
          <a:solidFill>
            <a:schemeClr val="bg1">
              <a:lumMod val="95000"/>
            </a:schemeClr>
          </a:solidFill>
          <a:ln>
            <a:solidFill>
              <a:schemeClr val="tx1"/>
            </a:solidFill>
          </a:ln>
        </p:spPr>
        <p:txBody>
          <a:bodyPr wrap="square">
            <a:spAutoFit/>
          </a:bodyPr>
          <a:lstStyle/>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import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java.util.Scanner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public</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class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HumanPlayer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Scanner </a:t>
            </a:r>
            <a:r>
              <a:rPr lang="en-US" sz="1200" dirty="0">
                <a:solidFill>
                  <a:srgbClr val="0000C0"/>
                </a:solidFill>
                <a:latin typeface="Consolas" panose="020B0609020204030204" pitchFamily="49" charset="0"/>
                <a:ea typeface="Calibri" panose="020F0502020204030204" pitchFamily="34" charset="0"/>
                <a:cs typeface="Consolas" panose="020B0609020204030204" pitchFamily="49" charset="0"/>
              </a:rPr>
              <a:t>in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new</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Scanner(System.</a:t>
            </a:r>
            <a:r>
              <a:rPr lang="en-US" sz="1200" b="1" i="1" dirty="0">
                <a:solidFill>
                  <a:srgbClr val="0000C0"/>
                </a:solidFill>
                <a:latin typeface="Consolas" panose="020B0609020204030204" pitchFamily="49" charset="0"/>
                <a:ea typeface="Calibri" panose="020F0502020204030204" pitchFamily="34" charset="0"/>
                <a:cs typeface="Consolas" panose="020B0609020204030204" pitchFamily="49" charset="0"/>
              </a:rPr>
              <a:t>in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    public</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HumanPlayer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3F7F5F"/>
                </a:solidFill>
                <a:latin typeface="Consolas" panose="020B0609020204030204" pitchFamily="49" charset="0"/>
                <a:ea typeface="Calibri" panose="020F0502020204030204" pitchFamily="34" charset="0"/>
                <a:cs typeface="Consolas" panose="020B0609020204030204" pitchFamily="49" charset="0"/>
              </a:rPr>
              <a:t>        // Maybe a name attribute?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    public</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getMove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(Board </a:t>
            </a:r>
            <a:r>
              <a:rPr lang="en-US" sz="1200" dirty="0" err="1">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Token </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token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System.</a:t>
            </a:r>
            <a:r>
              <a:rPr lang="en-US" sz="1200" b="1" i="1" dirty="0" err="1">
                <a:solidFill>
                  <a:srgbClr val="0000C0"/>
                </a:solidFill>
                <a:latin typeface="Consolas" panose="020B0609020204030204" pitchFamily="49" charset="0"/>
                <a:ea typeface="Calibri" panose="020F0502020204030204" pitchFamily="34" charset="0"/>
                <a:cs typeface="Consolas" panose="020B0609020204030204" pitchFamily="49" charset="0"/>
              </a:rPr>
              <a:t>out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.println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2A00FF"/>
                </a:solidFill>
                <a:latin typeface="Consolas" panose="020B0609020204030204" pitchFamily="49" charset="0"/>
                <a:ea typeface="Calibri" panose="020F0502020204030204" pitchFamily="34" charset="0"/>
                <a:cs typeface="Consolas" panose="020B0609020204030204" pitchFamily="49" charset="0"/>
              </a:rPr>
              <a:t>"Your move player "</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token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        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ret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C0"/>
                </a:solidFill>
                <a:latin typeface="Consolas" panose="020B0609020204030204" pitchFamily="49" charset="0"/>
                <a:ea typeface="Calibri" panose="020F0502020204030204" pitchFamily="34" charset="0"/>
                <a:cs typeface="Consolas" panose="020B0609020204030204" pitchFamily="49" charset="0"/>
              </a:rPr>
              <a:t>in</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.nextInt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3F7F5F"/>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3F7F5F"/>
                </a:solidFill>
                <a:latin typeface="Consolas" panose="020B0609020204030204" pitchFamily="49" charset="0"/>
                <a:ea typeface="Calibri" panose="020F0502020204030204" pitchFamily="34" charset="0"/>
                <a:cs typeface="Consolas" panose="020B0609020204030204" pitchFamily="49" charset="0"/>
              </a:rPr>
              <a:t>todo</a:t>
            </a:r>
            <a:r>
              <a:rPr lang="en-US" sz="1200" dirty="0">
                <a:solidFill>
                  <a:srgbClr val="3F7F5F"/>
                </a:solidFill>
                <a:latin typeface="Consolas" panose="020B0609020204030204" pitchFamily="49" charset="0"/>
                <a:ea typeface="Calibri" panose="020F0502020204030204" pitchFamily="34" charset="0"/>
                <a:cs typeface="Consolas" panose="020B0609020204030204" pitchFamily="49" charset="0"/>
              </a:rPr>
              <a:t> error check and loop back</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        return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ret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CAD21C5F-F52E-408F-929A-79AA3E687CDD}"/>
              </a:ext>
            </a:extLst>
          </p:cNvPr>
          <p:cNvSpPr txBox="1"/>
          <p:nvPr/>
        </p:nvSpPr>
        <p:spPr>
          <a:xfrm>
            <a:off x="5461152" y="749209"/>
            <a:ext cx="482448" cy="246221"/>
          </a:xfrm>
          <a:prstGeom prst="rect">
            <a:avLst/>
          </a:prstGeom>
          <a:noFill/>
        </p:spPr>
        <p:txBody>
          <a:bodyPr wrap="square" rtlCol="0">
            <a:spAutoFit/>
          </a:bodyPr>
          <a:lstStyle/>
          <a:p>
            <a:pPr algn="r"/>
            <a:r>
              <a:rPr lang="en-US" sz="1000" b="1" dirty="0">
                <a:solidFill>
                  <a:schemeClr val="tx1">
                    <a:lumMod val="75000"/>
                    <a:lumOff val="25000"/>
                  </a:schemeClr>
                </a:solidFill>
              </a:rPr>
              <a:t>Java</a:t>
            </a:r>
          </a:p>
        </p:txBody>
      </p:sp>
    </p:spTree>
    <p:extLst>
      <p:ext uri="{BB962C8B-B14F-4D97-AF65-F5344CB8AC3E}">
        <p14:creationId xmlns:p14="http://schemas.microsoft.com/office/powerpoint/2010/main" val="2355230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18" end="18"/>
                                            </p:txEl>
                                          </p:spTgt>
                                        </p:tgtEl>
                                        <p:attrNameLst>
                                          <p:attrName>style.visibility</p:attrName>
                                        </p:attrNameLst>
                                      </p:cBhvr>
                                      <p:to>
                                        <p:strVal val="visible"/>
                                      </p:to>
                                    </p:set>
                                    <p:animEffect transition="in" filter="fade">
                                      <p:cBhvr>
                                        <p:cTn id="10" dur="500"/>
                                        <p:tgtEl>
                                          <p:spTgt spid="5">
                                            <p:txEl>
                                              <p:pRg st="18" end="18"/>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animEffect transition="in" filter="fade">
                                      <p:cBhvr>
                                        <p:cTn id="15" dur="500"/>
                                        <p:tgtEl>
                                          <p:spTgt spid="5">
                                            <p:txEl>
                                              <p:pRg st="6" end="6"/>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7" end="7"/>
                                            </p:txEl>
                                          </p:spTgt>
                                        </p:tgtEl>
                                        <p:attrNameLst>
                                          <p:attrName>style.visibility</p:attrName>
                                        </p:attrNameLst>
                                      </p:cBhvr>
                                      <p:to>
                                        <p:strVal val="visible"/>
                                      </p:to>
                                    </p:set>
                                    <p:animEffect transition="in" filter="fade">
                                      <p:cBhvr>
                                        <p:cTn id="18" dur="500"/>
                                        <p:tgtEl>
                                          <p:spTgt spid="5">
                                            <p:txEl>
                                              <p:pRg st="7" end="7"/>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5">
                                            <p:txEl>
                                              <p:pRg st="8" end="8"/>
                                            </p:txEl>
                                          </p:spTgt>
                                        </p:tgtEl>
                                        <p:attrNameLst>
                                          <p:attrName>style.visibility</p:attrName>
                                        </p:attrNameLst>
                                      </p:cBhvr>
                                      <p:to>
                                        <p:strVal val="visible"/>
                                      </p:to>
                                    </p:set>
                                    <p:animEffect transition="in" filter="fade">
                                      <p:cBhvr>
                                        <p:cTn id="21" dur="500"/>
                                        <p:tgtEl>
                                          <p:spTgt spid="5">
                                            <p:txEl>
                                              <p:pRg st="8" end="8"/>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5">
                                            <p:txEl>
                                              <p:pRg st="10" end="10"/>
                                            </p:txEl>
                                          </p:spTgt>
                                        </p:tgtEl>
                                        <p:attrNameLst>
                                          <p:attrName>style.visibility</p:attrName>
                                        </p:attrNameLst>
                                      </p:cBhvr>
                                      <p:to>
                                        <p:strVal val="visible"/>
                                      </p:to>
                                    </p:set>
                                    <p:animEffect transition="in" filter="fade">
                                      <p:cBhvr>
                                        <p:cTn id="26" dur="500"/>
                                        <p:tgtEl>
                                          <p:spTgt spid="5">
                                            <p:txEl>
                                              <p:pRg st="10" end="10"/>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5">
                                            <p:txEl>
                                              <p:pRg st="16" end="16"/>
                                            </p:txEl>
                                          </p:spTgt>
                                        </p:tgtEl>
                                        <p:attrNameLst>
                                          <p:attrName>style.visibility</p:attrName>
                                        </p:attrNameLst>
                                      </p:cBhvr>
                                      <p:to>
                                        <p:strVal val="visible"/>
                                      </p:to>
                                    </p:set>
                                    <p:animEffect transition="in" filter="fade">
                                      <p:cBhvr>
                                        <p:cTn id="29" dur="500"/>
                                        <p:tgtEl>
                                          <p:spTgt spid="5">
                                            <p:txEl>
                                              <p:pRg st="16" end="1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5">
                                            <p:txEl>
                                              <p:pRg st="11" end="11"/>
                                            </p:txEl>
                                          </p:spTgt>
                                        </p:tgtEl>
                                        <p:attrNameLst>
                                          <p:attrName>style.visibility</p:attrName>
                                        </p:attrNameLst>
                                      </p:cBhvr>
                                      <p:to>
                                        <p:strVal val="visible"/>
                                      </p:to>
                                    </p:set>
                                    <p:animEffect transition="in" filter="fade">
                                      <p:cBhvr>
                                        <p:cTn id="34" dur="500"/>
                                        <p:tgtEl>
                                          <p:spTgt spid="5">
                                            <p:txEl>
                                              <p:pRg st="11" end="11"/>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5">
                                            <p:txEl>
                                              <p:pRg st="12" end="12"/>
                                            </p:txEl>
                                          </p:spTgt>
                                        </p:tgtEl>
                                        <p:attrNameLst>
                                          <p:attrName>style.visibility</p:attrName>
                                        </p:attrNameLst>
                                      </p:cBhvr>
                                      <p:to>
                                        <p:strVal val="visible"/>
                                      </p:to>
                                    </p:set>
                                    <p:animEffect transition="in" filter="fade">
                                      <p:cBhvr>
                                        <p:cTn id="39" dur="500"/>
                                        <p:tgtEl>
                                          <p:spTgt spid="5">
                                            <p:txEl>
                                              <p:pRg st="12" end="12"/>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5">
                                            <p:txEl>
                                              <p:pRg st="4" end="4"/>
                                            </p:txEl>
                                          </p:spTgt>
                                        </p:tgtEl>
                                        <p:attrNameLst>
                                          <p:attrName>style.visibility</p:attrName>
                                        </p:attrNameLst>
                                      </p:cBhvr>
                                      <p:to>
                                        <p:strVal val="visible"/>
                                      </p:to>
                                    </p:set>
                                    <p:animEffect transition="in" filter="fade">
                                      <p:cBhvr>
                                        <p:cTn id="44" dur="500"/>
                                        <p:tgtEl>
                                          <p:spTgt spid="5">
                                            <p:txEl>
                                              <p:pRg st="4" end="4"/>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5">
                                            <p:txEl>
                                              <p:pRg st="0" end="0"/>
                                            </p:txEl>
                                          </p:spTgt>
                                        </p:tgtEl>
                                        <p:attrNameLst>
                                          <p:attrName>style.visibility</p:attrName>
                                        </p:attrNameLst>
                                      </p:cBhvr>
                                      <p:to>
                                        <p:strVal val="visible"/>
                                      </p:to>
                                    </p:set>
                                    <p:animEffect transition="in" filter="fade">
                                      <p:cBhvr>
                                        <p:cTn id="49" dur="500"/>
                                        <p:tgtEl>
                                          <p:spTgt spid="5">
                                            <p:txEl>
                                              <p:pRg st="0" end="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5">
                                            <p:txEl>
                                              <p:pRg st="13" end="13"/>
                                            </p:txEl>
                                          </p:spTgt>
                                        </p:tgtEl>
                                        <p:attrNameLst>
                                          <p:attrName>style.visibility</p:attrName>
                                        </p:attrNameLst>
                                      </p:cBhvr>
                                      <p:to>
                                        <p:strVal val="visible"/>
                                      </p:to>
                                    </p:set>
                                    <p:animEffect transition="in" filter="fade">
                                      <p:cBhvr>
                                        <p:cTn id="54" dur="500"/>
                                        <p:tgtEl>
                                          <p:spTgt spid="5">
                                            <p:txEl>
                                              <p:pRg st="13" end="13"/>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5">
                                            <p:txEl>
                                              <p:pRg st="14" end="14"/>
                                            </p:txEl>
                                          </p:spTgt>
                                        </p:tgtEl>
                                        <p:attrNameLst>
                                          <p:attrName>style.visibility</p:attrName>
                                        </p:attrNameLst>
                                      </p:cBhvr>
                                      <p:to>
                                        <p:strVal val="visible"/>
                                      </p:to>
                                    </p:set>
                                    <p:animEffect transition="in" filter="fade">
                                      <p:cBhvr>
                                        <p:cTn id="59" dur="500"/>
                                        <p:tgtEl>
                                          <p:spTgt spid="5">
                                            <p:txEl>
                                              <p:pRg st="14" end="14"/>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5">
                                            <p:txEl>
                                              <p:pRg st="15" end="15"/>
                                            </p:txEl>
                                          </p:spTgt>
                                        </p:tgtEl>
                                        <p:attrNameLst>
                                          <p:attrName>style.visibility</p:attrName>
                                        </p:attrNameLst>
                                      </p:cBhvr>
                                      <p:to>
                                        <p:strVal val="visible"/>
                                      </p:to>
                                    </p:set>
                                    <p:animEffect transition="in" filter="fade">
                                      <p:cBhvr>
                                        <p:cTn id="64" dur="500"/>
                                        <p:tgtEl>
                                          <p:spTgt spid="5">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C0724-5CDF-4364-A9D2-D90B44E0C7D1}"/>
              </a:ext>
            </a:extLst>
          </p:cNvPr>
          <p:cNvSpPr>
            <a:spLocks noGrp="1"/>
          </p:cNvSpPr>
          <p:nvPr>
            <p:ph type="title"/>
          </p:nvPr>
        </p:nvSpPr>
        <p:spPr/>
        <p:txBody>
          <a:bodyPr/>
          <a:lstStyle/>
          <a:p>
            <a:r>
              <a:rPr lang="en-US" dirty="0"/>
              <a:t>Types of Players</a:t>
            </a:r>
          </a:p>
        </p:txBody>
      </p:sp>
      <p:sp>
        <p:nvSpPr>
          <p:cNvPr id="4" name="Slide Number Placeholder 3">
            <a:extLst>
              <a:ext uri="{FF2B5EF4-FFF2-40B4-BE49-F238E27FC236}">
                <a16:creationId xmlns:a16="http://schemas.microsoft.com/office/drawing/2014/main" id="{161B786C-943B-4DBD-AC2D-5B205DC13121}"/>
              </a:ext>
            </a:extLst>
          </p:cNvPr>
          <p:cNvSpPr>
            <a:spLocks noGrp="1"/>
          </p:cNvSpPr>
          <p:nvPr>
            <p:ph type="sldNum" sz="quarter" idx="12"/>
          </p:nvPr>
        </p:nvSpPr>
        <p:spPr/>
        <p:txBody>
          <a:bodyPr/>
          <a:lstStyle/>
          <a:p>
            <a:fld id="{B9EA2576-3992-4A7D-AC41-AC0E2BE3E45F}" type="slidenum">
              <a:rPr lang="en-US" smtClean="0"/>
              <a:pPr/>
              <a:t>16</a:t>
            </a:fld>
            <a:endParaRPr lang="en-US" dirty="0"/>
          </a:p>
        </p:txBody>
      </p:sp>
      <p:sp>
        <p:nvSpPr>
          <p:cNvPr id="5" name="Rectangle 4">
            <a:extLst>
              <a:ext uri="{FF2B5EF4-FFF2-40B4-BE49-F238E27FC236}">
                <a16:creationId xmlns:a16="http://schemas.microsoft.com/office/drawing/2014/main" id="{109BFB4D-C278-4BCC-B8A6-3EC60369009D}"/>
              </a:ext>
            </a:extLst>
          </p:cNvPr>
          <p:cNvSpPr/>
          <p:nvPr/>
        </p:nvSpPr>
        <p:spPr>
          <a:xfrm>
            <a:off x="533400" y="867248"/>
            <a:ext cx="5172997" cy="3838102"/>
          </a:xfrm>
          <a:prstGeom prst="rect">
            <a:avLst/>
          </a:prstGeom>
          <a:solidFill>
            <a:schemeClr val="bg1">
              <a:lumMod val="95000"/>
            </a:schemeClr>
          </a:solidFill>
          <a:ln>
            <a:solidFill>
              <a:schemeClr val="tx1"/>
            </a:solidFill>
          </a:ln>
        </p:spPr>
        <p:txBody>
          <a:bodyPr wrap="square">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Board </a:t>
            </a:r>
            <a:r>
              <a:rPr lang="en-US" sz="1200" dirty="0" err="1">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new</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Board();</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HumanPlayer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player1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new</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HumanPlayer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HumanPlayer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player2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new</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HumanPlayer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3F7F5F"/>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3F7F5F"/>
                </a:solidFill>
                <a:latin typeface="Consolas" panose="020B0609020204030204" pitchFamily="49" charset="0"/>
                <a:ea typeface="Calibri" panose="020F0502020204030204" pitchFamily="34" charset="0"/>
                <a:cs typeface="Consolas" panose="020B0609020204030204" pitchFamily="49" charset="0"/>
              </a:rPr>
              <a:t>MrRandom</a:t>
            </a:r>
            <a:r>
              <a:rPr lang="en-US" sz="1200" dirty="0">
                <a:solidFill>
                  <a:srgbClr val="3F7F5F"/>
                </a:solidFill>
                <a:latin typeface="Consolas" panose="020B0609020204030204" pitchFamily="49" charset="0"/>
                <a:ea typeface="Calibri" panose="020F0502020204030204" pitchFamily="34" charset="0"/>
                <a:cs typeface="Consolas" panose="020B0609020204030204" pitchFamily="49" charset="0"/>
              </a:rPr>
              <a:t> player2 = new </a:t>
            </a:r>
            <a:r>
              <a:rPr lang="en-US" sz="1200" dirty="0" err="1">
                <a:solidFill>
                  <a:srgbClr val="3F7F5F"/>
                </a:solidFill>
                <a:latin typeface="Consolas" panose="020B0609020204030204" pitchFamily="49" charset="0"/>
                <a:ea typeface="Calibri" panose="020F0502020204030204" pitchFamily="34" charset="0"/>
                <a:cs typeface="Consolas" panose="020B0609020204030204" pitchFamily="49" charset="0"/>
              </a:rPr>
              <a:t>MrRandom</a:t>
            </a:r>
            <a:r>
              <a:rPr lang="en-US" sz="1200" dirty="0">
                <a:solidFill>
                  <a:srgbClr val="3F7F5F"/>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3F7F5F"/>
                </a:solidFill>
                <a:latin typeface="Consolas" panose="020B0609020204030204" pitchFamily="49" charset="0"/>
                <a:ea typeface="Calibri" panose="020F0502020204030204" pitchFamily="34" charset="0"/>
                <a:cs typeface="Consolas" panose="020B0609020204030204" pitchFamily="49" charset="0"/>
              </a:rPr>
              <a:t>// Who cares what player1 and player2 are?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3F7F5F"/>
                </a:solidFill>
                <a:latin typeface="Consolas" panose="020B0609020204030204" pitchFamily="49" charset="0"/>
                <a:ea typeface="Calibri" panose="020F0502020204030204" pitchFamily="34" charset="0"/>
                <a:cs typeface="Consolas" panose="020B0609020204030204" pitchFamily="49" charset="0"/>
              </a:rPr>
              <a:t>// As long as they have "</a:t>
            </a:r>
            <a:r>
              <a:rPr lang="en-US" sz="1200" dirty="0" err="1">
                <a:solidFill>
                  <a:srgbClr val="3F7F5F"/>
                </a:solidFill>
                <a:latin typeface="Consolas" panose="020B0609020204030204" pitchFamily="49" charset="0"/>
                <a:ea typeface="Calibri" panose="020F0502020204030204" pitchFamily="34" charset="0"/>
                <a:cs typeface="Consolas" panose="020B0609020204030204" pitchFamily="49" charset="0"/>
              </a:rPr>
              <a:t>getMove</a:t>
            </a:r>
            <a:r>
              <a:rPr lang="en-US" sz="1200" dirty="0">
                <a:solidFill>
                  <a:srgbClr val="3F7F5F"/>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3F7F5F"/>
                </a:solidFill>
                <a:latin typeface="Consolas" panose="020B0609020204030204" pitchFamily="49" charset="0"/>
                <a:ea typeface="Calibri" panose="020F0502020204030204" pitchFamily="34" charset="0"/>
                <a:cs typeface="Consolas" panose="020B0609020204030204" pitchFamily="49" charset="0"/>
              </a:rPr>
              <a:t>// No way to say "player2 can be </a:t>
            </a:r>
            <a:r>
              <a:rPr lang="en-US" sz="1200" dirty="0" err="1">
                <a:solidFill>
                  <a:srgbClr val="3F7F5F"/>
                </a:solidFill>
                <a:latin typeface="Consolas" panose="020B0609020204030204" pitchFamily="49" charset="0"/>
                <a:ea typeface="Calibri" panose="020F0502020204030204" pitchFamily="34" charset="0"/>
                <a:cs typeface="Consolas" panose="020B0609020204030204" pitchFamily="49" charset="0"/>
              </a:rPr>
              <a:t>HumanPlayer</a:t>
            </a:r>
            <a:r>
              <a:rPr lang="en-US" sz="1200" dirty="0">
                <a:solidFill>
                  <a:srgbClr val="3F7F5F"/>
                </a:solidFill>
                <a:latin typeface="Consolas" panose="020B0609020204030204" pitchFamily="49" charset="0"/>
                <a:ea typeface="Calibri" panose="020F0502020204030204" pitchFamily="34" charset="0"/>
                <a:cs typeface="Consolas" panose="020B0609020204030204" pitchFamily="49" charset="0"/>
              </a:rPr>
              <a:t> OR </a:t>
            </a:r>
            <a:r>
              <a:rPr lang="en-US" sz="1200" dirty="0" err="1">
                <a:solidFill>
                  <a:srgbClr val="3F7F5F"/>
                </a:solidFill>
                <a:latin typeface="Consolas" panose="020B0609020204030204" pitchFamily="49" charset="0"/>
                <a:ea typeface="Calibri" panose="020F0502020204030204" pitchFamily="34" charset="0"/>
                <a:cs typeface="Consolas" panose="020B0609020204030204" pitchFamily="49" charset="0"/>
              </a:rPr>
              <a:t>MrRandom</a:t>
            </a:r>
            <a:r>
              <a:rPr lang="en-US" sz="1200" dirty="0">
                <a:solidFill>
                  <a:srgbClr val="3F7F5F"/>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3F7F5F"/>
                </a:solidFill>
                <a:latin typeface="Consolas" panose="020B0609020204030204" pitchFamily="49" charset="0"/>
                <a:ea typeface="Calibri" panose="020F0502020204030204" pitchFamily="34" charset="0"/>
                <a:cs typeface="Consolas" panose="020B0609020204030204" pitchFamily="49" charset="0"/>
              </a:rPr>
              <a:t>// We must pick a single type for variable "player2"</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while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true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    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player1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.getMove(</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Token.</a:t>
            </a:r>
            <a:r>
              <a:rPr lang="en-US" sz="1200" b="1" i="1" dirty="0" err="1">
                <a:solidFill>
                  <a:srgbClr val="0000C0"/>
                </a:solidFill>
                <a:latin typeface="Consolas" panose="020B0609020204030204" pitchFamily="49" charset="0"/>
                <a:ea typeface="Calibri" panose="020F0502020204030204" pitchFamily="34" charset="0"/>
                <a:cs typeface="Consolas" panose="020B0609020204030204" pitchFamily="49" charset="0"/>
              </a:rPr>
              <a:t>X</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.setToken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Token.</a:t>
            </a:r>
            <a:r>
              <a:rPr lang="en-US" sz="1200" b="1" i="1" dirty="0" err="1">
                <a:solidFill>
                  <a:srgbClr val="0000C0"/>
                </a:solidFill>
                <a:latin typeface="Consolas" panose="020B0609020204030204" pitchFamily="49" charset="0"/>
                <a:ea typeface="Calibri" panose="020F0502020204030204" pitchFamily="34" charset="0"/>
                <a:cs typeface="Consolas" panose="020B0609020204030204" pitchFamily="49" charset="0"/>
              </a:rPr>
              <a:t>X</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    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player2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.getMove(</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Token.</a:t>
            </a:r>
            <a:r>
              <a:rPr lang="en-US" sz="1200" b="1" i="1" dirty="0" err="1">
                <a:solidFill>
                  <a:srgbClr val="0000C0"/>
                </a:solidFill>
                <a:latin typeface="Consolas" panose="020B0609020204030204" pitchFamily="49" charset="0"/>
                <a:ea typeface="Calibri" panose="020F0502020204030204" pitchFamily="34" charset="0"/>
                <a:cs typeface="Consolas" panose="020B0609020204030204" pitchFamily="49" charset="0"/>
              </a:rPr>
              <a:t>O</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6A3E3E"/>
                </a:solidFill>
                <a:latin typeface="Consolas" panose="020B0609020204030204" pitchFamily="49" charset="0"/>
                <a:ea typeface="Calibri" panose="020F0502020204030204" pitchFamily="34" charset="0"/>
                <a:cs typeface="Consolas" panose="020B0609020204030204" pitchFamily="49" charset="0"/>
              </a:rPr>
              <a:t>board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.setToken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Token.</a:t>
            </a:r>
            <a:r>
              <a:rPr lang="en-US" sz="1200" b="1" i="1" dirty="0" err="1">
                <a:solidFill>
                  <a:srgbClr val="0000C0"/>
                </a:solidFill>
                <a:latin typeface="Consolas" panose="020B0609020204030204" pitchFamily="49" charset="0"/>
                <a:ea typeface="Calibri" panose="020F0502020204030204" pitchFamily="34" charset="0"/>
                <a:cs typeface="Consolas" panose="020B0609020204030204" pitchFamily="49" charset="0"/>
              </a:rPr>
              <a:t>O</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p:txBody>
      </p:sp>
      <p:cxnSp>
        <p:nvCxnSpPr>
          <p:cNvPr id="6" name="Straight Connector 5">
            <a:extLst>
              <a:ext uri="{FF2B5EF4-FFF2-40B4-BE49-F238E27FC236}">
                <a16:creationId xmlns:a16="http://schemas.microsoft.com/office/drawing/2014/main" id="{A379FE3B-F80E-48BB-89D0-9AD2BA3C8DCF}"/>
              </a:ext>
            </a:extLst>
          </p:cNvPr>
          <p:cNvCxnSpPr>
            <a:cxnSpLocks/>
            <a:endCxn id="7" idx="1"/>
          </p:cNvCxnSpPr>
          <p:nvPr/>
        </p:nvCxnSpPr>
        <p:spPr>
          <a:xfrm flipV="1">
            <a:off x="2590800" y="2085886"/>
            <a:ext cx="3444050" cy="1373532"/>
          </a:xfrm>
          <a:prstGeom prst="line">
            <a:avLst/>
          </a:prstGeom>
          <a:ln w="25400">
            <a:solidFill>
              <a:srgbClr val="FF0000"/>
            </a:solidFill>
            <a:head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6B9C51F-B846-4D93-B354-532368FBD92F}"/>
              </a:ext>
            </a:extLst>
          </p:cNvPr>
          <p:cNvSpPr txBox="1"/>
          <p:nvPr/>
        </p:nvSpPr>
        <p:spPr>
          <a:xfrm>
            <a:off x="6034850" y="1485721"/>
            <a:ext cx="2638731" cy="1200329"/>
          </a:xfrm>
          <a:prstGeom prst="rect">
            <a:avLst/>
          </a:prstGeom>
          <a:noFill/>
        </p:spPr>
        <p:txBody>
          <a:bodyPr wrap="square" rtlCol="0">
            <a:spAutoFit/>
          </a:bodyPr>
          <a:lstStyle/>
          <a:p>
            <a:r>
              <a:rPr lang="en-US" b="1" dirty="0">
                <a:solidFill>
                  <a:srgbClr val="FF0000"/>
                </a:solidFill>
              </a:rPr>
              <a:t>I don’t care what type this object is. I just care that it has a “</a:t>
            </a:r>
            <a:r>
              <a:rPr lang="en-US" b="1" dirty="0" err="1">
                <a:solidFill>
                  <a:srgbClr val="FF0000"/>
                </a:solidFill>
              </a:rPr>
              <a:t>getMove</a:t>
            </a:r>
            <a:r>
              <a:rPr lang="en-US" b="1" dirty="0">
                <a:solidFill>
                  <a:srgbClr val="FF0000"/>
                </a:solidFill>
              </a:rPr>
              <a:t>” method.</a:t>
            </a:r>
          </a:p>
        </p:txBody>
      </p:sp>
      <p:sp>
        <p:nvSpPr>
          <p:cNvPr id="9" name="TextBox 8">
            <a:extLst>
              <a:ext uri="{FF2B5EF4-FFF2-40B4-BE49-F238E27FC236}">
                <a16:creationId xmlns:a16="http://schemas.microsoft.com/office/drawing/2014/main" id="{63AAA83D-3932-4BFA-94DA-41D3406D2B13}"/>
              </a:ext>
            </a:extLst>
          </p:cNvPr>
          <p:cNvSpPr txBox="1"/>
          <p:nvPr/>
        </p:nvSpPr>
        <p:spPr>
          <a:xfrm>
            <a:off x="6011911" y="2814291"/>
            <a:ext cx="2638731" cy="923330"/>
          </a:xfrm>
          <a:prstGeom prst="rect">
            <a:avLst/>
          </a:prstGeom>
          <a:noFill/>
        </p:spPr>
        <p:txBody>
          <a:bodyPr wrap="square" rtlCol="0">
            <a:spAutoFit/>
          </a:bodyPr>
          <a:lstStyle/>
          <a:p>
            <a:r>
              <a:rPr lang="en-US" b="1" dirty="0">
                <a:solidFill>
                  <a:srgbClr val="FF0000"/>
                </a:solidFill>
              </a:rPr>
              <a:t>I don’t care what the method does. All I care about is the name.</a:t>
            </a:r>
          </a:p>
        </p:txBody>
      </p:sp>
      <p:sp>
        <p:nvSpPr>
          <p:cNvPr id="10" name="TextBox 9">
            <a:extLst>
              <a:ext uri="{FF2B5EF4-FFF2-40B4-BE49-F238E27FC236}">
                <a16:creationId xmlns:a16="http://schemas.microsoft.com/office/drawing/2014/main" id="{8D4FEC34-95CE-421A-8038-460B46BA579D}"/>
              </a:ext>
            </a:extLst>
          </p:cNvPr>
          <p:cNvSpPr txBox="1"/>
          <p:nvPr/>
        </p:nvSpPr>
        <p:spPr>
          <a:xfrm>
            <a:off x="6248400" y="3749673"/>
            <a:ext cx="1914830" cy="369332"/>
          </a:xfrm>
          <a:prstGeom prst="rect">
            <a:avLst/>
          </a:prstGeom>
          <a:noFill/>
        </p:spPr>
        <p:txBody>
          <a:bodyPr wrap="square" rtlCol="0">
            <a:spAutoFit/>
          </a:bodyPr>
          <a:lstStyle/>
          <a:p>
            <a:r>
              <a:rPr lang="en-US" b="1" dirty="0">
                <a:solidFill>
                  <a:srgbClr val="FF0000"/>
                </a:solidFill>
              </a:rPr>
              <a:t>And arguments.</a:t>
            </a:r>
          </a:p>
        </p:txBody>
      </p:sp>
      <p:cxnSp>
        <p:nvCxnSpPr>
          <p:cNvPr id="12" name="Straight Connector 11">
            <a:extLst>
              <a:ext uri="{FF2B5EF4-FFF2-40B4-BE49-F238E27FC236}">
                <a16:creationId xmlns:a16="http://schemas.microsoft.com/office/drawing/2014/main" id="{16120DDC-82AF-424F-AC6A-7D6E604C67D9}"/>
              </a:ext>
            </a:extLst>
          </p:cNvPr>
          <p:cNvCxnSpPr>
            <a:cxnSpLocks/>
            <a:endCxn id="7" idx="1"/>
          </p:cNvCxnSpPr>
          <p:nvPr/>
        </p:nvCxnSpPr>
        <p:spPr>
          <a:xfrm flipV="1">
            <a:off x="2680520" y="2085886"/>
            <a:ext cx="3354330" cy="1964644"/>
          </a:xfrm>
          <a:prstGeom prst="line">
            <a:avLst/>
          </a:prstGeom>
          <a:ln w="25400">
            <a:solidFill>
              <a:srgbClr val="FF0000"/>
            </a:solidFill>
            <a:head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85E78973-F10B-4CDD-B298-AAEE8D908B1D}"/>
              </a:ext>
            </a:extLst>
          </p:cNvPr>
          <p:cNvSpPr txBox="1"/>
          <p:nvPr/>
        </p:nvSpPr>
        <p:spPr>
          <a:xfrm>
            <a:off x="5223949" y="867248"/>
            <a:ext cx="482448" cy="246221"/>
          </a:xfrm>
          <a:prstGeom prst="rect">
            <a:avLst/>
          </a:prstGeom>
          <a:noFill/>
        </p:spPr>
        <p:txBody>
          <a:bodyPr wrap="square" rtlCol="0">
            <a:spAutoFit/>
          </a:bodyPr>
          <a:lstStyle/>
          <a:p>
            <a:pPr algn="r"/>
            <a:r>
              <a:rPr lang="en-US" sz="1000" b="1" dirty="0">
                <a:solidFill>
                  <a:schemeClr val="tx1">
                    <a:lumMod val="75000"/>
                    <a:lumOff val="25000"/>
                  </a:schemeClr>
                </a:solidFill>
              </a:rPr>
              <a:t>Java</a:t>
            </a:r>
          </a:p>
        </p:txBody>
      </p:sp>
    </p:spTree>
    <p:extLst>
      <p:ext uri="{BB962C8B-B14F-4D97-AF65-F5344CB8AC3E}">
        <p14:creationId xmlns:p14="http://schemas.microsoft.com/office/powerpoint/2010/main" val="1596023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animEffect transition="in" filter="fade">
                                      <p:cBhvr>
                                        <p:cTn id="7" dur="500"/>
                                        <p:tgtEl>
                                          <p:spTgt spid="5">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6" end="6"/>
                                            </p:txEl>
                                          </p:spTgt>
                                        </p:tgtEl>
                                        <p:attrNameLst>
                                          <p:attrName>style.visibility</p:attrName>
                                        </p:attrNameLst>
                                      </p:cBhvr>
                                      <p:to>
                                        <p:strVal val="visible"/>
                                      </p:to>
                                    </p:set>
                                    <p:animEffect transition="in" filter="fade">
                                      <p:cBhvr>
                                        <p:cTn id="12" dur="500"/>
                                        <p:tgtEl>
                                          <p:spTgt spid="5">
                                            <p:txEl>
                                              <p:pRg st="6" end="6"/>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
                                            <p:txEl>
                                              <p:pRg st="7" end="7"/>
                                            </p:txEl>
                                          </p:spTgt>
                                        </p:tgtEl>
                                        <p:attrNameLst>
                                          <p:attrName>style.visibility</p:attrName>
                                        </p:attrNameLst>
                                      </p:cBhvr>
                                      <p:to>
                                        <p:strVal val="visible"/>
                                      </p:to>
                                    </p:set>
                                    <p:animEffect transition="in" filter="fade">
                                      <p:cBhvr>
                                        <p:cTn id="15" dur="500"/>
                                        <p:tgtEl>
                                          <p:spTgt spid="5">
                                            <p:txEl>
                                              <p:pRg st="7" end="7"/>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xEl>
                                              <p:pRg st="9" end="9"/>
                                            </p:txEl>
                                          </p:spTgt>
                                        </p:tgtEl>
                                        <p:attrNameLst>
                                          <p:attrName>style.visibility</p:attrName>
                                        </p:attrNameLst>
                                      </p:cBhvr>
                                      <p:to>
                                        <p:strVal val="visible"/>
                                      </p:to>
                                    </p:set>
                                    <p:animEffect transition="in" filter="fade">
                                      <p:cBhvr>
                                        <p:cTn id="20" dur="500"/>
                                        <p:tgtEl>
                                          <p:spTgt spid="5">
                                            <p:txEl>
                                              <p:pRg st="9" end="9"/>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5">
                                            <p:txEl>
                                              <p:pRg st="10" end="10"/>
                                            </p:txEl>
                                          </p:spTgt>
                                        </p:tgtEl>
                                        <p:attrNameLst>
                                          <p:attrName>style.visibility</p:attrName>
                                        </p:attrNameLst>
                                      </p:cBhvr>
                                      <p:to>
                                        <p:strVal val="visible"/>
                                      </p:to>
                                    </p:set>
                                    <p:animEffect transition="in" filter="fade">
                                      <p:cBhvr>
                                        <p:cTn id="23" dur="500"/>
                                        <p:tgtEl>
                                          <p:spTgt spid="5">
                                            <p:txEl>
                                              <p:pRg st="10" end="1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par>
                                <p:cTn id="29" presetID="22" presetClass="entr" presetSubtype="2" fill="hold" nodeType="with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wipe(right)">
                                      <p:cBhvr>
                                        <p:cTn id="31" dur="500"/>
                                        <p:tgtEl>
                                          <p:spTgt spid="6"/>
                                        </p:tgtEl>
                                      </p:cBhvr>
                                    </p:animEffect>
                                  </p:childTnLst>
                                </p:cTn>
                              </p:par>
                              <p:par>
                                <p:cTn id="32" presetID="22" presetClass="entr" presetSubtype="2" fill="hold"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wipe(right)">
                                      <p:cBhvr>
                                        <p:cTn id="34" dur="500"/>
                                        <p:tgtEl>
                                          <p:spTgt spid="12"/>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500"/>
                                        <p:tgtEl>
                                          <p:spTgt spid="9"/>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0"/>
                                        </p:tgtEl>
                                        <p:attrNameLst>
                                          <p:attrName>style.visibility</p:attrName>
                                        </p:attrNameLst>
                                      </p:cBhvr>
                                      <p:to>
                                        <p:strVal val="visible"/>
                                      </p:to>
                                    </p:set>
                                    <p:animEffect transition="in" filter="fade">
                                      <p:cBhvr>
                                        <p:cTn id="4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toy&#10;&#10;Description automatically generated">
            <a:extLst>
              <a:ext uri="{FF2B5EF4-FFF2-40B4-BE49-F238E27FC236}">
                <a16:creationId xmlns:a16="http://schemas.microsoft.com/office/drawing/2014/main" id="{28F40AEC-576F-4933-B26D-532471D0FE5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67016" y="1729423"/>
            <a:ext cx="2795984" cy="2236787"/>
          </a:xfrm>
          <a:prstGeom prst="rect">
            <a:avLst/>
          </a:prstGeom>
        </p:spPr>
      </p:pic>
      <p:sp>
        <p:nvSpPr>
          <p:cNvPr id="5" name="Title 4"/>
          <p:cNvSpPr>
            <a:spLocks noGrp="1"/>
          </p:cNvSpPr>
          <p:nvPr>
            <p:ph type="title"/>
          </p:nvPr>
        </p:nvSpPr>
        <p:spPr/>
        <p:txBody>
          <a:bodyPr>
            <a:normAutofit fontScale="90000"/>
          </a:bodyPr>
          <a:lstStyle/>
          <a:p>
            <a:r>
              <a:rPr lang="en-US" dirty="0"/>
              <a:t>Tinkering</a:t>
            </a:r>
          </a:p>
        </p:txBody>
      </p:sp>
      <p:sp>
        <p:nvSpPr>
          <p:cNvPr id="6" name="Content Placeholder 5"/>
          <p:cNvSpPr>
            <a:spLocks noGrp="1"/>
          </p:cNvSpPr>
          <p:nvPr>
            <p:ph idx="1"/>
          </p:nvPr>
        </p:nvSpPr>
        <p:spPr>
          <a:xfrm>
            <a:off x="381000" y="982980"/>
            <a:ext cx="6629400" cy="2971800"/>
          </a:xfrm>
        </p:spPr>
        <p:txBody>
          <a:bodyPr/>
          <a:lstStyle/>
          <a:p>
            <a:r>
              <a:rPr lang="en-US" dirty="0"/>
              <a:t>Make a program that plays four games at once.</a:t>
            </a:r>
          </a:p>
          <a:p>
            <a:r>
              <a:rPr lang="en-US" dirty="0"/>
              <a:t>Create 3 players to participate in the four games. Let them be ‘X’ in some games and ‘O’ in others.</a:t>
            </a:r>
          </a:p>
          <a:p>
            <a:r>
              <a:rPr lang="en-US" dirty="0"/>
              <a:t>Prompt the players one at a time for their move.</a:t>
            </a:r>
          </a:p>
        </p:txBody>
      </p:sp>
      <p:sp>
        <p:nvSpPr>
          <p:cNvPr id="4" name="Slide Number Placeholder 3"/>
          <p:cNvSpPr>
            <a:spLocks noGrp="1"/>
          </p:cNvSpPr>
          <p:nvPr>
            <p:ph type="sldNum" sz="quarter" idx="12"/>
          </p:nvPr>
        </p:nvSpPr>
        <p:spPr/>
        <p:txBody>
          <a:bodyPr/>
          <a:lstStyle/>
          <a:p>
            <a:fld id="{B9EA2576-3992-4A7D-AC41-AC0E2BE3E45F}" type="slidenum">
              <a:rPr lang="en-US" smtClean="0"/>
              <a:pPr/>
              <a:t>17</a:t>
            </a:fld>
            <a:endParaRPr lang="en-US" dirty="0"/>
          </a:p>
        </p:txBody>
      </p:sp>
    </p:spTree>
    <p:extLst>
      <p:ext uri="{BB962C8B-B14F-4D97-AF65-F5344CB8AC3E}">
        <p14:creationId xmlns:p14="http://schemas.microsoft.com/office/powerpoint/2010/main" val="2785721812"/>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09601" y="438150"/>
            <a:ext cx="7391400" cy="688975"/>
          </a:xfrm>
        </p:spPr>
        <p:txBody>
          <a:bodyPr>
            <a:normAutofit/>
          </a:bodyPr>
          <a:lstStyle/>
          <a:p>
            <a:r>
              <a:rPr lang="en-US" dirty="0"/>
              <a:t>See Also</a:t>
            </a:r>
          </a:p>
        </p:txBody>
      </p:sp>
      <p:sp>
        <p:nvSpPr>
          <p:cNvPr id="7" name="Content Placeholder 6"/>
          <p:cNvSpPr>
            <a:spLocks noGrp="1"/>
          </p:cNvSpPr>
          <p:nvPr>
            <p:ph idx="1"/>
          </p:nvPr>
        </p:nvSpPr>
        <p:spPr>
          <a:xfrm>
            <a:off x="457200" y="1123950"/>
            <a:ext cx="8534400" cy="3810000"/>
          </a:xfrm>
        </p:spPr>
        <p:txBody>
          <a:bodyPr/>
          <a:lstStyle/>
          <a:p>
            <a:pPr marL="0" indent="0">
              <a:buNone/>
            </a:pPr>
            <a:r>
              <a:rPr lang="en-US" dirty="0">
                <a:hlinkClick r:id="rId3"/>
              </a:rPr>
              <a:t>https://www.amazon.com/Tic-Tac-Autonomous-Playing-Book/dp/1594746877</a:t>
            </a:r>
            <a:endParaRPr lang="en-US" dirty="0"/>
          </a:p>
          <a:p>
            <a:pPr marL="0" indent="0">
              <a:buNone/>
            </a:pPr>
            <a:endParaRPr lang="en-US" dirty="0"/>
          </a:p>
          <a:p>
            <a:pPr marL="0" indent="0">
              <a:buNone/>
            </a:pPr>
            <a:r>
              <a:rPr lang="en-US" dirty="0">
                <a:hlinkClick r:id="rId4"/>
              </a:rPr>
              <a:t>https://towardsdatascience.com/tic-tac-toe-creating-unbeatable-ai-with-minimax-algorithm-8af9e52c1e7d</a:t>
            </a: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8" name="Content Placeholder 6"/>
          <p:cNvSpPr txBox="1">
            <a:spLocks/>
          </p:cNvSpPr>
          <p:nvPr/>
        </p:nvSpPr>
        <p:spPr>
          <a:xfrm>
            <a:off x="4692757" y="2114550"/>
            <a:ext cx="4114800" cy="2209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buFont typeface="Arial" charset="0"/>
              <a:buChar char="•"/>
            </a:pPr>
            <a:endParaRPr lang="en-US" dirty="0"/>
          </a:p>
        </p:txBody>
      </p:sp>
      <p:sp>
        <p:nvSpPr>
          <p:cNvPr id="9" name="Slide Number Placeholder 8"/>
          <p:cNvSpPr>
            <a:spLocks noGrp="1"/>
          </p:cNvSpPr>
          <p:nvPr>
            <p:ph type="sldNum" sz="quarter" idx="12"/>
          </p:nvPr>
        </p:nvSpPr>
        <p:spPr>
          <a:xfrm>
            <a:off x="8305800" y="4552950"/>
            <a:ext cx="609600" cy="274637"/>
          </a:xfrm>
        </p:spPr>
        <p:txBody>
          <a:bodyPr/>
          <a:lstStyle/>
          <a:p>
            <a:pPr algn="r"/>
            <a:fld id="{B9EA2576-3992-4A7D-AC41-AC0E2BE3E45F}" type="slidenum">
              <a:rPr lang="en-US" smtClean="0"/>
              <a:pPr algn="r"/>
              <a:t>2</a:t>
            </a:fld>
            <a:endParaRPr lang="en-US" dirty="0"/>
          </a:p>
        </p:txBody>
      </p:sp>
      <p:pic>
        <p:nvPicPr>
          <p:cNvPr id="3" name="Picture 2">
            <a:extLst>
              <a:ext uri="{FF2B5EF4-FFF2-40B4-BE49-F238E27FC236}">
                <a16:creationId xmlns:a16="http://schemas.microsoft.com/office/drawing/2014/main" id="{8CF14ABD-F225-452B-A5B8-842F9A7F798F}"/>
              </a:ext>
            </a:extLst>
          </p:cNvPr>
          <p:cNvPicPr>
            <a:picLocks noChangeAspect="1"/>
          </p:cNvPicPr>
          <p:nvPr/>
        </p:nvPicPr>
        <p:blipFill>
          <a:blip r:embed="rId5"/>
          <a:stretch>
            <a:fillRect/>
          </a:stretch>
        </p:blipFill>
        <p:spPr>
          <a:xfrm>
            <a:off x="3200399" y="2977606"/>
            <a:ext cx="3068265" cy="1712661"/>
          </a:xfrm>
          <a:prstGeom prst="rect">
            <a:avLst/>
          </a:prstGeom>
        </p:spPr>
      </p:pic>
    </p:spTree>
    <p:extLst>
      <p:ext uri="{BB962C8B-B14F-4D97-AF65-F5344CB8AC3E}">
        <p14:creationId xmlns:p14="http://schemas.microsoft.com/office/powerpoint/2010/main" val="410293864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32E11-B045-4647-8A11-4557C5D66F8A}"/>
              </a:ext>
            </a:extLst>
          </p:cNvPr>
          <p:cNvSpPr>
            <a:spLocks noGrp="1"/>
          </p:cNvSpPr>
          <p:nvPr>
            <p:ph type="title"/>
          </p:nvPr>
        </p:nvSpPr>
        <p:spPr/>
        <p:txBody>
          <a:bodyPr/>
          <a:lstStyle/>
          <a:p>
            <a:r>
              <a:rPr lang="en-US" dirty="0"/>
              <a:t>What objects do you see?</a:t>
            </a:r>
          </a:p>
        </p:txBody>
      </p:sp>
      <p:sp>
        <p:nvSpPr>
          <p:cNvPr id="4" name="Slide Number Placeholder 3">
            <a:extLst>
              <a:ext uri="{FF2B5EF4-FFF2-40B4-BE49-F238E27FC236}">
                <a16:creationId xmlns:a16="http://schemas.microsoft.com/office/drawing/2014/main" id="{64C37A4B-F6E0-4EFC-A502-7D080107C29A}"/>
              </a:ext>
            </a:extLst>
          </p:cNvPr>
          <p:cNvSpPr>
            <a:spLocks noGrp="1"/>
          </p:cNvSpPr>
          <p:nvPr>
            <p:ph type="sldNum" sz="quarter" idx="12"/>
          </p:nvPr>
        </p:nvSpPr>
        <p:spPr/>
        <p:txBody>
          <a:bodyPr/>
          <a:lstStyle/>
          <a:p>
            <a:fld id="{B9EA2576-3992-4A7D-AC41-AC0E2BE3E45F}" type="slidenum">
              <a:rPr lang="en-US" smtClean="0"/>
              <a:pPr/>
              <a:t>3</a:t>
            </a:fld>
            <a:endParaRPr lang="en-US" dirty="0"/>
          </a:p>
        </p:txBody>
      </p:sp>
      <p:pic>
        <p:nvPicPr>
          <p:cNvPr id="9" name="Picture 8">
            <a:extLst>
              <a:ext uri="{FF2B5EF4-FFF2-40B4-BE49-F238E27FC236}">
                <a16:creationId xmlns:a16="http://schemas.microsoft.com/office/drawing/2014/main" id="{A91315B1-2635-430F-B46B-B2C5426CADAB}"/>
              </a:ext>
            </a:extLst>
          </p:cNvPr>
          <p:cNvPicPr>
            <a:picLocks noChangeAspect="1"/>
          </p:cNvPicPr>
          <p:nvPr/>
        </p:nvPicPr>
        <p:blipFill>
          <a:blip r:embed="rId3"/>
          <a:stretch>
            <a:fillRect/>
          </a:stretch>
        </p:blipFill>
        <p:spPr>
          <a:xfrm>
            <a:off x="2514600" y="1460684"/>
            <a:ext cx="3793894" cy="2215728"/>
          </a:xfrm>
          <a:prstGeom prst="rect">
            <a:avLst/>
          </a:prstGeom>
        </p:spPr>
      </p:pic>
      <p:sp>
        <p:nvSpPr>
          <p:cNvPr id="11" name="TextBox 10">
            <a:extLst>
              <a:ext uri="{FF2B5EF4-FFF2-40B4-BE49-F238E27FC236}">
                <a16:creationId xmlns:a16="http://schemas.microsoft.com/office/drawing/2014/main" id="{934D3BA2-2006-47DD-BCB3-6229E681E85D}"/>
              </a:ext>
            </a:extLst>
          </p:cNvPr>
          <p:cNvSpPr txBox="1"/>
          <p:nvPr/>
        </p:nvSpPr>
        <p:spPr>
          <a:xfrm>
            <a:off x="2453640" y="3818422"/>
            <a:ext cx="1524000" cy="369332"/>
          </a:xfrm>
          <a:prstGeom prst="rect">
            <a:avLst/>
          </a:prstGeom>
          <a:noFill/>
        </p:spPr>
        <p:txBody>
          <a:bodyPr wrap="square" rtlCol="0">
            <a:spAutoFit/>
          </a:bodyPr>
          <a:lstStyle/>
          <a:p>
            <a:r>
              <a:rPr lang="en-US" dirty="0"/>
              <a:t>Game Board</a:t>
            </a:r>
          </a:p>
        </p:txBody>
      </p:sp>
      <p:sp>
        <p:nvSpPr>
          <p:cNvPr id="12" name="TextBox 11">
            <a:extLst>
              <a:ext uri="{FF2B5EF4-FFF2-40B4-BE49-F238E27FC236}">
                <a16:creationId xmlns:a16="http://schemas.microsoft.com/office/drawing/2014/main" id="{85B73C25-9FD1-4C5A-95FF-5FE2B5F3D5D2}"/>
              </a:ext>
            </a:extLst>
          </p:cNvPr>
          <p:cNvSpPr txBox="1"/>
          <p:nvPr/>
        </p:nvSpPr>
        <p:spPr>
          <a:xfrm>
            <a:off x="5136746" y="3818422"/>
            <a:ext cx="822094" cy="369332"/>
          </a:xfrm>
          <a:prstGeom prst="rect">
            <a:avLst/>
          </a:prstGeom>
          <a:noFill/>
        </p:spPr>
        <p:txBody>
          <a:bodyPr wrap="square" rtlCol="0">
            <a:spAutoFit/>
          </a:bodyPr>
          <a:lstStyle/>
          <a:p>
            <a:r>
              <a:rPr lang="en-US" dirty="0"/>
              <a:t>Cells</a:t>
            </a:r>
          </a:p>
        </p:txBody>
      </p:sp>
      <p:sp>
        <p:nvSpPr>
          <p:cNvPr id="13" name="TextBox 12">
            <a:extLst>
              <a:ext uri="{FF2B5EF4-FFF2-40B4-BE49-F238E27FC236}">
                <a16:creationId xmlns:a16="http://schemas.microsoft.com/office/drawing/2014/main" id="{8C29903C-0178-4045-AFF4-9229529C0EA4}"/>
              </a:ext>
            </a:extLst>
          </p:cNvPr>
          <p:cNvSpPr txBox="1"/>
          <p:nvPr/>
        </p:nvSpPr>
        <p:spPr>
          <a:xfrm>
            <a:off x="1170536" y="3024380"/>
            <a:ext cx="1143000" cy="369332"/>
          </a:xfrm>
          <a:prstGeom prst="rect">
            <a:avLst/>
          </a:prstGeom>
          <a:noFill/>
        </p:spPr>
        <p:txBody>
          <a:bodyPr wrap="square" rtlCol="0">
            <a:spAutoFit/>
          </a:bodyPr>
          <a:lstStyle/>
          <a:p>
            <a:r>
              <a:rPr lang="en-US" dirty="0"/>
              <a:t>Tokens</a:t>
            </a:r>
          </a:p>
        </p:txBody>
      </p:sp>
      <p:sp>
        <p:nvSpPr>
          <p:cNvPr id="14" name="TextBox 13">
            <a:extLst>
              <a:ext uri="{FF2B5EF4-FFF2-40B4-BE49-F238E27FC236}">
                <a16:creationId xmlns:a16="http://schemas.microsoft.com/office/drawing/2014/main" id="{2D4B7569-EC6A-4A0D-A0D0-4074B3D2984A}"/>
              </a:ext>
            </a:extLst>
          </p:cNvPr>
          <p:cNvSpPr txBox="1"/>
          <p:nvPr/>
        </p:nvSpPr>
        <p:spPr>
          <a:xfrm>
            <a:off x="3342236" y="599345"/>
            <a:ext cx="1524000" cy="369332"/>
          </a:xfrm>
          <a:prstGeom prst="rect">
            <a:avLst/>
          </a:prstGeom>
          <a:noFill/>
        </p:spPr>
        <p:txBody>
          <a:bodyPr wrap="square" rtlCol="0">
            <a:spAutoFit/>
          </a:bodyPr>
          <a:lstStyle/>
          <a:p>
            <a:r>
              <a:rPr lang="en-US" dirty="0"/>
              <a:t>Two Players</a:t>
            </a:r>
          </a:p>
        </p:txBody>
      </p:sp>
      <p:sp>
        <p:nvSpPr>
          <p:cNvPr id="16" name="TextBox 15">
            <a:extLst>
              <a:ext uri="{FF2B5EF4-FFF2-40B4-BE49-F238E27FC236}">
                <a16:creationId xmlns:a16="http://schemas.microsoft.com/office/drawing/2014/main" id="{5097701D-9EEA-4A85-BB61-78167E1A3DE8}"/>
              </a:ext>
            </a:extLst>
          </p:cNvPr>
          <p:cNvSpPr txBox="1"/>
          <p:nvPr/>
        </p:nvSpPr>
        <p:spPr>
          <a:xfrm>
            <a:off x="6591300" y="2827696"/>
            <a:ext cx="1524000" cy="369332"/>
          </a:xfrm>
          <a:prstGeom prst="rect">
            <a:avLst/>
          </a:prstGeom>
          <a:noFill/>
        </p:spPr>
        <p:txBody>
          <a:bodyPr wrap="square" rtlCol="0">
            <a:spAutoFit/>
          </a:bodyPr>
          <a:lstStyle/>
          <a:p>
            <a:r>
              <a:rPr lang="en-US" dirty="0"/>
              <a:t>Timer</a:t>
            </a:r>
          </a:p>
        </p:txBody>
      </p:sp>
      <p:sp>
        <p:nvSpPr>
          <p:cNvPr id="17" name="TextBox 16">
            <a:extLst>
              <a:ext uri="{FF2B5EF4-FFF2-40B4-BE49-F238E27FC236}">
                <a16:creationId xmlns:a16="http://schemas.microsoft.com/office/drawing/2014/main" id="{7D1270FC-98F8-4125-930D-3660FAAC8629}"/>
              </a:ext>
            </a:extLst>
          </p:cNvPr>
          <p:cNvSpPr txBox="1"/>
          <p:nvPr/>
        </p:nvSpPr>
        <p:spPr>
          <a:xfrm>
            <a:off x="1371600" y="2351196"/>
            <a:ext cx="1524000" cy="369332"/>
          </a:xfrm>
          <a:prstGeom prst="rect">
            <a:avLst/>
          </a:prstGeom>
          <a:noFill/>
        </p:spPr>
        <p:txBody>
          <a:bodyPr wrap="square" rtlCol="0">
            <a:spAutoFit/>
          </a:bodyPr>
          <a:lstStyle/>
          <a:p>
            <a:r>
              <a:rPr lang="en-US" dirty="0"/>
              <a:t>Grass</a:t>
            </a:r>
          </a:p>
        </p:txBody>
      </p:sp>
      <p:sp>
        <p:nvSpPr>
          <p:cNvPr id="18" name="TextBox 17">
            <a:extLst>
              <a:ext uri="{FF2B5EF4-FFF2-40B4-BE49-F238E27FC236}">
                <a16:creationId xmlns:a16="http://schemas.microsoft.com/office/drawing/2014/main" id="{7F0D29A0-B8E9-4BD2-A4FE-49A6E2997097}"/>
              </a:ext>
            </a:extLst>
          </p:cNvPr>
          <p:cNvSpPr txBox="1"/>
          <p:nvPr/>
        </p:nvSpPr>
        <p:spPr>
          <a:xfrm>
            <a:off x="1524000" y="1572352"/>
            <a:ext cx="1524000" cy="369332"/>
          </a:xfrm>
          <a:prstGeom prst="rect">
            <a:avLst/>
          </a:prstGeom>
          <a:noFill/>
        </p:spPr>
        <p:txBody>
          <a:bodyPr wrap="square" rtlCol="0">
            <a:spAutoFit/>
          </a:bodyPr>
          <a:lstStyle/>
          <a:p>
            <a:r>
              <a:rPr lang="en-US" dirty="0"/>
              <a:t>Tree</a:t>
            </a:r>
          </a:p>
        </p:txBody>
      </p:sp>
      <p:sp>
        <p:nvSpPr>
          <p:cNvPr id="19" name="TextBox 18">
            <a:extLst>
              <a:ext uri="{FF2B5EF4-FFF2-40B4-BE49-F238E27FC236}">
                <a16:creationId xmlns:a16="http://schemas.microsoft.com/office/drawing/2014/main" id="{50381AC2-45D4-49D9-9F20-E4447395F617}"/>
              </a:ext>
            </a:extLst>
          </p:cNvPr>
          <p:cNvSpPr txBox="1"/>
          <p:nvPr/>
        </p:nvSpPr>
        <p:spPr>
          <a:xfrm>
            <a:off x="5958407" y="1054191"/>
            <a:ext cx="1524000" cy="369332"/>
          </a:xfrm>
          <a:prstGeom prst="rect">
            <a:avLst/>
          </a:prstGeom>
          <a:noFill/>
        </p:spPr>
        <p:txBody>
          <a:bodyPr wrap="square" rtlCol="0">
            <a:spAutoFit/>
          </a:bodyPr>
          <a:lstStyle/>
          <a:p>
            <a:r>
              <a:rPr lang="en-US" dirty="0"/>
              <a:t>Hat</a:t>
            </a:r>
          </a:p>
        </p:txBody>
      </p:sp>
      <p:sp>
        <p:nvSpPr>
          <p:cNvPr id="20" name="TextBox 19">
            <a:extLst>
              <a:ext uri="{FF2B5EF4-FFF2-40B4-BE49-F238E27FC236}">
                <a16:creationId xmlns:a16="http://schemas.microsoft.com/office/drawing/2014/main" id="{96BDBE6C-7A7A-4163-AA38-1283374AE9C0}"/>
              </a:ext>
            </a:extLst>
          </p:cNvPr>
          <p:cNvSpPr txBox="1"/>
          <p:nvPr/>
        </p:nvSpPr>
        <p:spPr>
          <a:xfrm>
            <a:off x="6629400" y="3339732"/>
            <a:ext cx="1524000" cy="369332"/>
          </a:xfrm>
          <a:prstGeom prst="rect">
            <a:avLst/>
          </a:prstGeom>
          <a:noFill/>
        </p:spPr>
        <p:txBody>
          <a:bodyPr wrap="square" rtlCol="0">
            <a:spAutoFit/>
          </a:bodyPr>
          <a:lstStyle/>
          <a:p>
            <a:r>
              <a:rPr lang="en-US" dirty="0"/>
              <a:t>Shoes</a:t>
            </a:r>
          </a:p>
        </p:txBody>
      </p:sp>
      <p:cxnSp>
        <p:nvCxnSpPr>
          <p:cNvPr id="22" name="Straight Arrow Connector 21">
            <a:extLst>
              <a:ext uri="{FF2B5EF4-FFF2-40B4-BE49-F238E27FC236}">
                <a16:creationId xmlns:a16="http://schemas.microsoft.com/office/drawing/2014/main" id="{8C773B6A-8784-47BD-925E-9BA2BBD65A3E}"/>
              </a:ext>
            </a:extLst>
          </p:cNvPr>
          <p:cNvCxnSpPr/>
          <p:nvPr/>
        </p:nvCxnSpPr>
        <p:spPr>
          <a:xfrm flipV="1">
            <a:off x="2072640" y="1629521"/>
            <a:ext cx="883920" cy="14262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6C82CD23-57CD-4A9F-BF7A-F1031C547EAD}"/>
              </a:ext>
            </a:extLst>
          </p:cNvPr>
          <p:cNvCxnSpPr>
            <a:cxnSpLocks/>
          </p:cNvCxnSpPr>
          <p:nvPr/>
        </p:nvCxnSpPr>
        <p:spPr>
          <a:xfrm flipV="1">
            <a:off x="2057400" y="2249778"/>
            <a:ext cx="899160" cy="29182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F2436CCC-BC58-44A3-9730-8B06DD413776}"/>
              </a:ext>
            </a:extLst>
          </p:cNvPr>
          <p:cNvCxnSpPr>
            <a:cxnSpLocks/>
          </p:cNvCxnSpPr>
          <p:nvPr/>
        </p:nvCxnSpPr>
        <p:spPr>
          <a:xfrm>
            <a:off x="2008736" y="3220908"/>
            <a:ext cx="1008784" cy="2521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82CE460F-6FFA-4170-B813-31EED9A44050}"/>
              </a:ext>
            </a:extLst>
          </p:cNvPr>
          <p:cNvCxnSpPr>
            <a:cxnSpLocks/>
          </p:cNvCxnSpPr>
          <p:nvPr/>
        </p:nvCxnSpPr>
        <p:spPr>
          <a:xfrm>
            <a:off x="2001116" y="3220908"/>
            <a:ext cx="1808884" cy="29191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12E478CE-1064-460B-90E0-8606A53B2D0D}"/>
              </a:ext>
            </a:extLst>
          </p:cNvPr>
          <p:cNvCxnSpPr>
            <a:cxnSpLocks/>
          </p:cNvCxnSpPr>
          <p:nvPr/>
        </p:nvCxnSpPr>
        <p:spPr>
          <a:xfrm flipV="1">
            <a:off x="3097530" y="3523306"/>
            <a:ext cx="407670" cy="34011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52CEA270-5228-4E30-A9C4-40AE66F2712A}"/>
              </a:ext>
            </a:extLst>
          </p:cNvPr>
          <p:cNvCxnSpPr>
            <a:cxnSpLocks/>
          </p:cNvCxnSpPr>
          <p:nvPr/>
        </p:nvCxnSpPr>
        <p:spPr>
          <a:xfrm flipH="1" flipV="1">
            <a:off x="5212080" y="3314700"/>
            <a:ext cx="289560" cy="50372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36F477D0-4148-4D60-8D96-5DE83DCE4634}"/>
              </a:ext>
            </a:extLst>
          </p:cNvPr>
          <p:cNvCxnSpPr>
            <a:cxnSpLocks/>
            <a:stCxn id="19" idx="1"/>
          </p:cNvCxnSpPr>
          <p:nvPr/>
        </p:nvCxnSpPr>
        <p:spPr>
          <a:xfrm flipH="1">
            <a:off x="4671061" y="1238857"/>
            <a:ext cx="1287346" cy="53660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7CB0DDBA-334D-4BED-A9FF-B3BCA3866FDC}"/>
              </a:ext>
            </a:extLst>
          </p:cNvPr>
          <p:cNvCxnSpPr>
            <a:cxnSpLocks/>
          </p:cNvCxnSpPr>
          <p:nvPr/>
        </p:nvCxnSpPr>
        <p:spPr>
          <a:xfrm>
            <a:off x="3566160" y="923674"/>
            <a:ext cx="906781" cy="80164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68CD54C5-7900-401D-ACD4-5A62B9866B71}"/>
              </a:ext>
            </a:extLst>
          </p:cNvPr>
          <p:cNvCxnSpPr>
            <a:cxnSpLocks/>
          </p:cNvCxnSpPr>
          <p:nvPr/>
        </p:nvCxnSpPr>
        <p:spPr>
          <a:xfrm>
            <a:off x="3566160" y="923674"/>
            <a:ext cx="553922" cy="84846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DEFE6294-BAB9-4DE5-A70D-15AF697A2077}"/>
              </a:ext>
            </a:extLst>
          </p:cNvPr>
          <p:cNvCxnSpPr>
            <a:cxnSpLocks/>
            <a:stCxn id="16" idx="1"/>
          </p:cNvCxnSpPr>
          <p:nvPr/>
        </p:nvCxnSpPr>
        <p:spPr>
          <a:xfrm flipH="1" flipV="1">
            <a:off x="5715002" y="2628902"/>
            <a:ext cx="876298" cy="38346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4D53E3DA-A386-4BE7-A340-D6601279E66C}"/>
              </a:ext>
            </a:extLst>
          </p:cNvPr>
          <p:cNvCxnSpPr>
            <a:cxnSpLocks/>
          </p:cNvCxnSpPr>
          <p:nvPr/>
        </p:nvCxnSpPr>
        <p:spPr>
          <a:xfrm flipH="1" flipV="1">
            <a:off x="6098944" y="3204818"/>
            <a:ext cx="538076" cy="31848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1D6DAFF6-65BE-45C1-9F79-BAC46B6D7811}"/>
              </a:ext>
            </a:extLst>
          </p:cNvPr>
          <p:cNvSpPr txBox="1"/>
          <p:nvPr/>
        </p:nvSpPr>
        <p:spPr>
          <a:xfrm>
            <a:off x="5356860" y="4122315"/>
            <a:ext cx="2948940" cy="461665"/>
          </a:xfrm>
          <a:prstGeom prst="rect">
            <a:avLst/>
          </a:prstGeom>
          <a:noFill/>
        </p:spPr>
        <p:txBody>
          <a:bodyPr wrap="square" rtlCol="0">
            <a:spAutoFit/>
          </a:bodyPr>
          <a:lstStyle/>
          <a:p>
            <a:pPr marL="171450" indent="-171450">
              <a:buFontTx/>
              <a:buChar char="-"/>
            </a:pPr>
            <a:r>
              <a:rPr lang="en-US" sz="1200" dirty="0">
                <a:solidFill>
                  <a:schemeClr val="accent1"/>
                </a:solidFill>
              </a:rPr>
              <a:t>Relationship! Can have zero or one token</a:t>
            </a:r>
          </a:p>
          <a:p>
            <a:pPr marL="171450" indent="-171450">
              <a:buFontTx/>
              <a:buChar char="-"/>
            </a:pPr>
            <a:r>
              <a:rPr lang="en-US" sz="1200" dirty="0">
                <a:solidFill>
                  <a:schemeClr val="accent1"/>
                </a:solidFill>
              </a:rPr>
              <a:t>Can’t change during play</a:t>
            </a:r>
          </a:p>
        </p:txBody>
      </p:sp>
      <p:sp>
        <p:nvSpPr>
          <p:cNvPr id="49" name="TextBox 48">
            <a:extLst>
              <a:ext uri="{FF2B5EF4-FFF2-40B4-BE49-F238E27FC236}">
                <a16:creationId xmlns:a16="http://schemas.microsoft.com/office/drawing/2014/main" id="{4B2A214C-710C-46AE-8C03-1F76CA34A924}"/>
              </a:ext>
            </a:extLst>
          </p:cNvPr>
          <p:cNvSpPr txBox="1"/>
          <p:nvPr/>
        </p:nvSpPr>
        <p:spPr>
          <a:xfrm>
            <a:off x="2586990" y="4120348"/>
            <a:ext cx="2279246" cy="646331"/>
          </a:xfrm>
          <a:prstGeom prst="rect">
            <a:avLst/>
          </a:prstGeom>
          <a:noFill/>
        </p:spPr>
        <p:txBody>
          <a:bodyPr wrap="square" rtlCol="0">
            <a:spAutoFit/>
          </a:bodyPr>
          <a:lstStyle/>
          <a:p>
            <a:pPr marL="171450" indent="-171450">
              <a:buFontTx/>
              <a:buChar char="-"/>
            </a:pPr>
            <a:r>
              <a:rPr lang="en-US" sz="1200" dirty="0">
                <a:solidFill>
                  <a:schemeClr val="accent1"/>
                </a:solidFill>
              </a:rPr>
              <a:t>Exactly 9 cells</a:t>
            </a:r>
          </a:p>
          <a:p>
            <a:pPr marL="171450" indent="-171450">
              <a:buFontTx/>
              <a:buChar char="-"/>
            </a:pPr>
            <a:r>
              <a:rPr lang="en-US" sz="1200" dirty="0">
                <a:solidFill>
                  <a:schemeClr val="accent1"/>
                </a:solidFill>
              </a:rPr>
              <a:t>Starts empty</a:t>
            </a:r>
          </a:p>
          <a:p>
            <a:pPr marL="171450" indent="-171450">
              <a:buFontTx/>
              <a:buChar char="-"/>
            </a:pPr>
            <a:r>
              <a:rPr lang="en-US" sz="1200" dirty="0">
                <a:solidFill>
                  <a:schemeClr val="accent1"/>
                </a:solidFill>
              </a:rPr>
              <a:t>Rules about wins and tie</a:t>
            </a:r>
          </a:p>
        </p:txBody>
      </p:sp>
      <p:sp>
        <p:nvSpPr>
          <p:cNvPr id="50" name="TextBox 49">
            <a:extLst>
              <a:ext uri="{FF2B5EF4-FFF2-40B4-BE49-F238E27FC236}">
                <a16:creationId xmlns:a16="http://schemas.microsoft.com/office/drawing/2014/main" id="{904A4075-D8F9-40D0-BA2C-728712DBD952}"/>
              </a:ext>
            </a:extLst>
          </p:cNvPr>
          <p:cNvSpPr txBox="1"/>
          <p:nvPr/>
        </p:nvSpPr>
        <p:spPr>
          <a:xfrm>
            <a:off x="1249161" y="3321990"/>
            <a:ext cx="1519151" cy="276999"/>
          </a:xfrm>
          <a:prstGeom prst="rect">
            <a:avLst/>
          </a:prstGeom>
          <a:noFill/>
        </p:spPr>
        <p:txBody>
          <a:bodyPr wrap="square" rtlCol="0">
            <a:spAutoFit/>
          </a:bodyPr>
          <a:lstStyle/>
          <a:p>
            <a:pPr marL="171450" indent="-171450">
              <a:buFontTx/>
              <a:buChar char="-"/>
            </a:pPr>
            <a:r>
              <a:rPr lang="en-US" sz="1200" dirty="0">
                <a:solidFill>
                  <a:schemeClr val="accent1"/>
                </a:solidFill>
              </a:rPr>
              <a:t>Exactly 2 kinds</a:t>
            </a:r>
          </a:p>
        </p:txBody>
      </p:sp>
      <p:sp>
        <p:nvSpPr>
          <p:cNvPr id="53" name="TextBox 52">
            <a:extLst>
              <a:ext uri="{FF2B5EF4-FFF2-40B4-BE49-F238E27FC236}">
                <a16:creationId xmlns:a16="http://schemas.microsoft.com/office/drawing/2014/main" id="{74FFC866-DED0-484C-9AA2-A4BAA86E47D0}"/>
              </a:ext>
            </a:extLst>
          </p:cNvPr>
          <p:cNvSpPr txBox="1"/>
          <p:nvPr/>
        </p:nvSpPr>
        <p:spPr>
          <a:xfrm>
            <a:off x="3810000" y="878248"/>
            <a:ext cx="2279246" cy="461665"/>
          </a:xfrm>
          <a:prstGeom prst="rect">
            <a:avLst/>
          </a:prstGeom>
          <a:noFill/>
        </p:spPr>
        <p:txBody>
          <a:bodyPr wrap="square" rtlCol="0">
            <a:spAutoFit/>
          </a:bodyPr>
          <a:lstStyle/>
          <a:p>
            <a:pPr marL="171450" indent="-171450">
              <a:buFontTx/>
              <a:buChar char="-"/>
            </a:pPr>
            <a:r>
              <a:rPr lang="en-US" sz="1200" dirty="0">
                <a:solidFill>
                  <a:schemeClr val="accent1"/>
                </a:solidFill>
              </a:rPr>
              <a:t>Computer, human, others?</a:t>
            </a:r>
          </a:p>
          <a:p>
            <a:pPr marL="171450" indent="-171450">
              <a:buFontTx/>
              <a:buChar char="-"/>
            </a:pPr>
            <a:r>
              <a:rPr lang="en-US" sz="1200" dirty="0">
                <a:solidFill>
                  <a:schemeClr val="accent1"/>
                </a:solidFill>
              </a:rPr>
              <a:t>Has a token</a:t>
            </a:r>
          </a:p>
        </p:txBody>
      </p:sp>
    </p:spTree>
    <p:extLst>
      <p:ext uri="{BB962C8B-B14F-4D97-AF65-F5344CB8AC3E}">
        <p14:creationId xmlns:p14="http://schemas.microsoft.com/office/powerpoint/2010/main" val="3571771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22" presetClass="entr" presetSubtype="8" fill="hold"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wipe(left)">
                                      <p:cBhvr>
                                        <p:cTn id="10" dur="500"/>
                                        <p:tgtEl>
                                          <p:spTgt spid="2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9"/>
                                        </p:tgtEl>
                                        <p:attrNameLst>
                                          <p:attrName>style.visibility</p:attrName>
                                        </p:attrNameLst>
                                      </p:cBhvr>
                                      <p:to>
                                        <p:strVal val="visible"/>
                                      </p:to>
                                    </p:set>
                                    <p:animEffect transition="in" filter="fade">
                                      <p:cBhvr>
                                        <p:cTn id="15" dur="500"/>
                                        <p:tgtEl>
                                          <p:spTgt spid="4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par>
                                <p:cTn id="21" presetID="22" presetClass="entr" presetSubtype="4" fill="hold" nodeType="withEffect">
                                  <p:stCondLst>
                                    <p:cond delay="0"/>
                                  </p:stCondLst>
                                  <p:childTnLst>
                                    <p:set>
                                      <p:cBhvr>
                                        <p:cTn id="22" dur="1" fill="hold">
                                          <p:stCondLst>
                                            <p:cond delay="0"/>
                                          </p:stCondLst>
                                        </p:cTn>
                                        <p:tgtEl>
                                          <p:spTgt spid="31"/>
                                        </p:tgtEl>
                                        <p:attrNameLst>
                                          <p:attrName>style.visibility</p:attrName>
                                        </p:attrNameLst>
                                      </p:cBhvr>
                                      <p:to>
                                        <p:strVal val="visible"/>
                                      </p:to>
                                    </p:set>
                                    <p:animEffect transition="in" filter="wipe(down)">
                                      <p:cBhvr>
                                        <p:cTn id="23" dur="500"/>
                                        <p:tgtEl>
                                          <p:spTgt spid="3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48"/>
                                        </p:tgtEl>
                                        <p:attrNameLst>
                                          <p:attrName>style.visibility</p:attrName>
                                        </p:attrNameLst>
                                      </p:cBhvr>
                                      <p:to>
                                        <p:strVal val="visible"/>
                                      </p:to>
                                    </p:set>
                                    <p:animEffect transition="in" filter="fade">
                                      <p:cBhvr>
                                        <p:cTn id="26" dur="500"/>
                                        <p:tgtEl>
                                          <p:spTgt spid="48"/>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22" presetClass="entr" presetSubtype="8" fill="hold" nodeType="withEffect">
                                  <p:stCondLst>
                                    <p:cond delay="0"/>
                                  </p:stCondLst>
                                  <p:childTnLst>
                                    <p:set>
                                      <p:cBhvr>
                                        <p:cTn id="33" dur="1" fill="hold">
                                          <p:stCondLst>
                                            <p:cond delay="0"/>
                                          </p:stCondLst>
                                        </p:cTn>
                                        <p:tgtEl>
                                          <p:spTgt spid="27"/>
                                        </p:tgtEl>
                                        <p:attrNameLst>
                                          <p:attrName>style.visibility</p:attrName>
                                        </p:attrNameLst>
                                      </p:cBhvr>
                                      <p:to>
                                        <p:strVal val="visible"/>
                                      </p:to>
                                    </p:set>
                                    <p:animEffect transition="in" filter="wipe(left)">
                                      <p:cBhvr>
                                        <p:cTn id="34" dur="500"/>
                                        <p:tgtEl>
                                          <p:spTgt spid="27"/>
                                        </p:tgtEl>
                                      </p:cBhvr>
                                    </p:animEffect>
                                  </p:childTnLst>
                                </p:cTn>
                              </p:par>
                              <p:par>
                                <p:cTn id="35" presetID="22" presetClass="entr" presetSubtype="8" fill="hold" nodeType="with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wipe(left)">
                                      <p:cBhvr>
                                        <p:cTn id="37" dur="500"/>
                                        <p:tgtEl>
                                          <p:spTgt spid="25"/>
                                        </p:tgtEl>
                                      </p:cBhvr>
                                    </p:animEffect>
                                  </p:childTnLst>
                                </p:cTn>
                              </p:par>
                            </p:childTnLst>
                          </p:cTn>
                        </p:par>
                        <p:par>
                          <p:cTn id="38" fill="hold">
                            <p:stCondLst>
                              <p:cond delay="500"/>
                            </p:stCondLst>
                            <p:childTnLst>
                              <p:par>
                                <p:cTn id="39" presetID="10" presetClass="entr" presetSubtype="0" fill="hold" grpId="0" nodeType="afterEffect">
                                  <p:stCondLst>
                                    <p:cond delay="0"/>
                                  </p:stCondLst>
                                  <p:childTnLst>
                                    <p:set>
                                      <p:cBhvr>
                                        <p:cTn id="40" dur="1" fill="hold">
                                          <p:stCondLst>
                                            <p:cond delay="0"/>
                                          </p:stCondLst>
                                        </p:cTn>
                                        <p:tgtEl>
                                          <p:spTgt spid="50"/>
                                        </p:tgtEl>
                                        <p:attrNameLst>
                                          <p:attrName>style.visibility</p:attrName>
                                        </p:attrNameLst>
                                      </p:cBhvr>
                                      <p:to>
                                        <p:strVal val="visible"/>
                                      </p:to>
                                    </p:set>
                                    <p:animEffect transition="in" filter="fade">
                                      <p:cBhvr>
                                        <p:cTn id="41" dur="500"/>
                                        <p:tgtEl>
                                          <p:spTgt spid="50"/>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fade">
                                      <p:cBhvr>
                                        <p:cTn id="46" dur="500"/>
                                        <p:tgtEl>
                                          <p:spTgt spid="14"/>
                                        </p:tgtEl>
                                      </p:cBhvr>
                                    </p:animEffect>
                                  </p:childTnLst>
                                </p:cTn>
                              </p:par>
                              <p:par>
                                <p:cTn id="47" presetID="22" presetClass="entr" presetSubtype="1" fill="hold" nodeType="withEffect">
                                  <p:stCondLst>
                                    <p:cond delay="0"/>
                                  </p:stCondLst>
                                  <p:childTnLst>
                                    <p:set>
                                      <p:cBhvr>
                                        <p:cTn id="48" dur="1" fill="hold">
                                          <p:stCondLst>
                                            <p:cond delay="0"/>
                                          </p:stCondLst>
                                        </p:cTn>
                                        <p:tgtEl>
                                          <p:spTgt spid="38"/>
                                        </p:tgtEl>
                                        <p:attrNameLst>
                                          <p:attrName>style.visibility</p:attrName>
                                        </p:attrNameLst>
                                      </p:cBhvr>
                                      <p:to>
                                        <p:strVal val="visible"/>
                                      </p:to>
                                    </p:set>
                                    <p:animEffect transition="in" filter="wipe(up)">
                                      <p:cBhvr>
                                        <p:cTn id="49" dur="500"/>
                                        <p:tgtEl>
                                          <p:spTgt spid="38"/>
                                        </p:tgtEl>
                                      </p:cBhvr>
                                    </p:animEffect>
                                  </p:childTnLst>
                                </p:cTn>
                              </p:par>
                              <p:par>
                                <p:cTn id="50" presetID="22" presetClass="entr" presetSubtype="1" fill="hold" nodeType="withEffect">
                                  <p:stCondLst>
                                    <p:cond delay="0"/>
                                  </p:stCondLst>
                                  <p:childTnLst>
                                    <p:set>
                                      <p:cBhvr>
                                        <p:cTn id="51" dur="1" fill="hold">
                                          <p:stCondLst>
                                            <p:cond delay="0"/>
                                          </p:stCondLst>
                                        </p:cTn>
                                        <p:tgtEl>
                                          <p:spTgt spid="36"/>
                                        </p:tgtEl>
                                        <p:attrNameLst>
                                          <p:attrName>style.visibility</p:attrName>
                                        </p:attrNameLst>
                                      </p:cBhvr>
                                      <p:to>
                                        <p:strVal val="visible"/>
                                      </p:to>
                                    </p:set>
                                    <p:animEffect transition="in" filter="wipe(up)">
                                      <p:cBhvr>
                                        <p:cTn id="52" dur="500"/>
                                        <p:tgtEl>
                                          <p:spTgt spid="36"/>
                                        </p:tgtEl>
                                      </p:cBhvr>
                                    </p:animEffect>
                                  </p:childTnLst>
                                </p:cTn>
                              </p:par>
                            </p:childTnLst>
                          </p:cTn>
                        </p:par>
                        <p:par>
                          <p:cTn id="53" fill="hold">
                            <p:stCondLst>
                              <p:cond delay="500"/>
                            </p:stCondLst>
                            <p:childTnLst>
                              <p:par>
                                <p:cTn id="54" presetID="10" presetClass="entr" presetSubtype="0" fill="hold" grpId="0" nodeType="afterEffect">
                                  <p:stCondLst>
                                    <p:cond delay="0"/>
                                  </p:stCondLst>
                                  <p:childTnLst>
                                    <p:set>
                                      <p:cBhvr>
                                        <p:cTn id="55" dur="1" fill="hold">
                                          <p:stCondLst>
                                            <p:cond delay="0"/>
                                          </p:stCondLst>
                                        </p:cTn>
                                        <p:tgtEl>
                                          <p:spTgt spid="53"/>
                                        </p:tgtEl>
                                        <p:attrNameLst>
                                          <p:attrName>style.visibility</p:attrName>
                                        </p:attrNameLst>
                                      </p:cBhvr>
                                      <p:to>
                                        <p:strVal val="visible"/>
                                      </p:to>
                                    </p:set>
                                    <p:animEffect transition="in" filter="fade">
                                      <p:cBhvr>
                                        <p:cTn id="56" dur="500"/>
                                        <p:tgtEl>
                                          <p:spTgt spid="53"/>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18"/>
                                        </p:tgtEl>
                                        <p:attrNameLst>
                                          <p:attrName>style.visibility</p:attrName>
                                        </p:attrNameLst>
                                      </p:cBhvr>
                                      <p:to>
                                        <p:strVal val="visible"/>
                                      </p:to>
                                    </p:set>
                                    <p:animEffect transition="in" filter="fade">
                                      <p:cBhvr>
                                        <p:cTn id="61" dur="500"/>
                                        <p:tgtEl>
                                          <p:spTgt spid="18"/>
                                        </p:tgtEl>
                                      </p:cBhvr>
                                    </p:animEffect>
                                  </p:childTnLst>
                                </p:cTn>
                              </p:par>
                              <p:par>
                                <p:cTn id="62" presetID="10" presetClass="entr" presetSubtype="0" fill="hold" nodeType="withEffect">
                                  <p:stCondLst>
                                    <p:cond delay="0"/>
                                  </p:stCondLst>
                                  <p:childTnLst>
                                    <p:set>
                                      <p:cBhvr>
                                        <p:cTn id="63" dur="1" fill="hold">
                                          <p:stCondLst>
                                            <p:cond delay="0"/>
                                          </p:stCondLst>
                                        </p:cTn>
                                        <p:tgtEl>
                                          <p:spTgt spid="22"/>
                                        </p:tgtEl>
                                        <p:attrNameLst>
                                          <p:attrName>style.visibility</p:attrName>
                                        </p:attrNameLst>
                                      </p:cBhvr>
                                      <p:to>
                                        <p:strVal val="visible"/>
                                      </p:to>
                                    </p:set>
                                    <p:animEffect transition="in" filter="fade">
                                      <p:cBhvr>
                                        <p:cTn id="64" dur="500"/>
                                        <p:tgtEl>
                                          <p:spTgt spid="22"/>
                                        </p:tgtEl>
                                      </p:cBhvr>
                                    </p:animEffect>
                                  </p:childTnLst>
                                </p:cTn>
                              </p:par>
                            </p:childTnLst>
                          </p:cTn>
                        </p:par>
                        <p:par>
                          <p:cTn id="65" fill="hold">
                            <p:stCondLst>
                              <p:cond delay="500"/>
                            </p:stCondLst>
                            <p:childTnLst>
                              <p:par>
                                <p:cTn id="66" presetID="10" presetClass="entr" presetSubtype="0" fill="hold" grpId="0" nodeType="afterEffect">
                                  <p:stCondLst>
                                    <p:cond delay="0"/>
                                  </p:stCondLst>
                                  <p:childTnLst>
                                    <p:set>
                                      <p:cBhvr>
                                        <p:cTn id="67" dur="1" fill="hold">
                                          <p:stCondLst>
                                            <p:cond delay="0"/>
                                          </p:stCondLst>
                                        </p:cTn>
                                        <p:tgtEl>
                                          <p:spTgt spid="17"/>
                                        </p:tgtEl>
                                        <p:attrNameLst>
                                          <p:attrName>style.visibility</p:attrName>
                                        </p:attrNameLst>
                                      </p:cBhvr>
                                      <p:to>
                                        <p:strVal val="visible"/>
                                      </p:to>
                                    </p:set>
                                    <p:animEffect transition="in" filter="fade">
                                      <p:cBhvr>
                                        <p:cTn id="68" dur="500"/>
                                        <p:tgtEl>
                                          <p:spTgt spid="17"/>
                                        </p:tgtEl>
                                      </p:cBhvr>
                                    </p:animEffect>
                                  </p:childTnLst>
                                </p:cTn>
                              </p:par>
                              <p:par>
                                <p:cTn id="69" presetID="10" presetClass="entr" presetSubtype="0" fill="hold" nodeType="withEffect">
                                  <p:stCondLst>
                                    <p:cond delay="0"/>
                                  </p:stCondLst>
                                  <p:childTnLst>
                                    <p:set>
                                      <p:cBhvr>
                                        <p:cTn id="70" dur="1" fill="hold">
                                          <p:stCondLst>
                                            <p:cond delay="0"/>
                                          </p:stCondLst>
                                        </p:cTn>
                                        <p:tgtEl>
                                          <p:spTgt spid="23"/>
                                        </p:tgtEl>
                                        <p:attrNameLst>
                                          <p:attrName>style.visibility</p:attrName>
                                        </p:attrNameLst>
                                      </p:cBhvr>
                                      <p:to>
                                        <p:strVal val="visible"/>
                                      </p:to>
                                    </p:set>
                                    <p:animEffect transition="in" filter="fade">
                                      <p:cBhvr>
                                        <p:cTn id="71" dur="500"/>
                                        <p:tgtEl>
                                          <p:spTgt spid="23"/>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19"/>
                                        </p:tgtEl>
                                        <p:attrNameLst>
                                          <p:attrName>style.visibility</p:attrName>
                                        </p:attrNameLst>
                                      </p:cBhvr>
                                      <p:to>
                                        <p:strVal val="visible"/>
                                      </p:to>
                                    </p:set>
                                    <p:animEffect transition="in" filter="fade">
                                      <p:cBhvr>
                                        <p:cTn id="76" dur="500"/>
                                        <p:tgtEl>
                                          <p:spTgt spid="19"/>
                                        </p:tgtEl>
                                      </p:cBhvr>
                                    </p:animEffect>
                                  </p:childTnLst>
                                </p:cTn>
                              </p:par>
                              <p:par>
                                <p:cTn id="77" presetID="10" presetClass="entr" presetSubtype="0" fill="hold" nodeType="withEffect">
                                  <p:stCondLst>
                                    <p:cond delay="0"/>
                                  </p:stCondLst>
                                  <p:childTnLst>
                                    <p:set>
                                      <p:cBhvr>
                                        <p:cTn id="78" dur="1" fill="hold">
                                          <p:stCondLst>
                                            <p:cond delay="0"/>
                                          </p:stCondLst>
                                        </p:cTn>
                                        <p:tgtEl>
                                          <p:spTgt spid="33"/>
                                        </p:tgtEl>
                                        <p:attrNameLst>
                                          <p:attrName>style.visibility</p:attrName>
                                        </p:attrNameLst>
                                      </p:cBhvr>
                                      <p:to>
                                        <p:strVal val="visible"/>
                                      </p:to>
                                    </p:set>
                                    <p:animEffect transition="in" filter="fade">
                                      <p:cBhvr>
                                        <p:cTn id="79" dur="500"/>
                                        <p:tgtEl>
                                          <p:spTgt spid="33"/>
                                        </p:tgtEl>
                                      </p:cBhvr>
                                    </p:animEffect>
                                  </p:childTnLst>
                                </p:cTn>
                              </p:par>
                            </p:childTnLst>
                          </p:cTn>
                        </p:par>
                        <p:par>
                          <p:cTn id="80" fill="hold">
                            <p:stCondLst>
                              <p:cond delay="500"/>
                            </p:stCondLst>
                            <p:childTnLst>
                              <p:par>
                                <p:cTn id="81" presetID="10" presetClass="entr" presetSubtype="0" fill="hold" grpId="0" nodeType="afterEffect">
                                  <p:stCondLst>
                                    <p:cond delay="0"/>
                                  </p:stCondLst>
                                  <p:childTnLst>
                                    <p:set>
                                      <p:cBhvr>
                                        <p:cTn id="82" dur="1" fill="hold">
                                          <p:stCondLst>
                                            <p:cond delay="0"/>
                                          </p:stCondLst>
                                        </p:cTn>
                                        <p:tgtEl>
                                          <p:spTgt spid="20"/>
                                        </p:tgtEl>
                                        <p:attrNameLst>
                                          <p:attrName>style.visibility</p:attrName>
                                        </p:attrNameLst>
                                      </p:cBhvr>
                                      <p:to>
                                        <p:strVal val="visible"/>
                                      </p:to>
                                    </p:set>
                                    <p:animEffect transition="in" filter="fade">
                                      <p:cBhvr>
                                        <p:cTn id="83" dur="500"/>
                                        <p:tgtEl>
                                          <p:spTgt spid="20"/>
                                        </p:tgtEl>
                                      </p:cBhvr>
                                    </p:animEffect>
                                  </p:childTnLst>
                                </p:cTn>
                              </p:par>
                              <p:par>
                                <p:cTn id="84" presetID="10" presetClass="entr" presetSubtype="0" fill="hold" nodeType="withEffect">
                                  <p:stCondLst>
                                    <p:cond delay="0"/>
                                  </p:stCondLst>
                                  <p:childTnLst>
                                    <p:set>
                                      <p:cBhvr>
                                        <p:cTn id="85" dur="1" fill="hold">
                                          <p:stCondLst>
                                            <p:cond delay="0"/>
                                          </p:stCondLst>
                                        </p:cTn>
                                        <p:tgtEl>
                                          <p:spTgt spid="46"/>
                                        </p:tgtEl>
                                        <p:attrNameLst>
                                          <p:attrName>style.visibility</p:attrName>
                                        </p:attrNameLst>
                                      </p:cBhvr>
                                      <p:to>
                                        <p:strVal val="visible"/>
                                      </p:to>
                                    </p:set>
                                    <p:animEffect transition="in" filter="fade">
                                      <p:cBhvr>
                                        <p:cTn id="86" dur="500"/>
                                        <p:tgtEl>
                                          <p:spTgt spid="46"/>
                                        </p:tgtEl>
                                      </p:cBhvr>
                                    </p:animEffec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grpId="0" nodeType="clickEffect">
                                  <p:stCondLst>
                                    <p:cond delay="0"/>
                                  </p:stCondLst>
                                  <p:childTnLst>
                                    <p:set>
                                      <p:cBhvr>
                                        <p:cTn id="90" dur="1" fill="hold">
                                          <p:stCondLst>
                                            <p:cond delay="0"/>
                                          </p:stCondLst>
                                        </p:cTn>
                                        <p:tgtEl>
                                          <p:spTgt spid="16"/>
                                        </p:tgtEl>
                                        <p:attrNameLst>
                                          <p:attrName>style.visibility</p:attrName>
                                        </p:attrNameLst>
                                      </p:cBhvr>
                                      <p:to>
                                        <p:strVal val="visible"/>
                                      </p:to>
                                    </p:set>
                                    <p:animEffect transition="in" filter="fade">
                                      <p:cBhvr>
                                        <p:cTn id="91" dur="500"/>
                                        <p:tgtEl>
                                          <p:spTgt spid="16"/>
                                        </p:tgtEl>
                                      </p:cBhvr>
                                    </p:animEffect>
                                  </p:childTnLst>
                                </p:cTn>
                              </p:par>
                              <p:par>
                                <p:cTn id="92" presetID="10" presetClass="entr" presetSubtype="0" fill="hold" nodeType="withEffect">
                                  <p:stCondLst>
                                    <p:cond delay="0"/>
                                  </p:stCondLst>
                                  <p:childTnLst>
                                    <p:set>
                                      <p:cBhvr>
                                        <p:cTn id="93" dur="1" fill="hold">
                                          <p:stCondLst>
                                            <p:cond delay="0"/>
                                          </p:stCondLst>
                                        </p:cTn>
                                        <p:tgtEl>
                                          <p:spTgt spid="44"/>
                                        </p:tgtEl>
                                        <p:attrNameLst>
                                          <p:attrName>style.visibility</p:attrName>
                                        </p:attrNameLst>
                                      </p:cBhvr>
                                      <p:to>
                                        <p:strVal val="visible"/>
                                      </p:to>
                                    </p:set>
                                    <p:animEffect transition="in" filter="fade">
                                      <p:cBhvr>
                                        <p:cTn id="94"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6" grpId="0"/>
      <p:bldP spid="17" grpId="0"/>
      <p:bldP spid="18" grpId="0"/>
      <p:bldP spid="19" grpId="0"/>
      <p:bldP spid="20" grpId="0"/>
      <p:bldP spid="48" grpId="0"/>
      <p:bldP spid="49" grpId="0"/>
      <p:bldP spid="50" grpId="0"/>
      <p:bldP spid="5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8D53E-AF5F-4E52-87B9-84C0EBC6D551}"/>
              </a:ext>
            </a:extLst>
          </p:cNvPr>
          <p:cNvSpPr>
            <a:spLocks noGrp="1"/>
          </p:cNvSpPr>
          <p:nvPr>
            <p:ph type="title"/>
          </p:nvPr>
        </p:nvSpPr>
        <p:spPr/>
        <p:txBody>
          <a:bodyPr/>
          <a:lstStyle/>
          <a:p>
            <a:r>
              <a:rPr lang="en-US" dirty="0"/>
              <a:t>K.I.S.S</a:t>
            </a:r>
          </a:p>
        </p:txBody>
      </p:sp>
      <p:sp>
        <p:nvSpPr>
          <p:cNvPr id="4" name="Slide Number Placeholder 3">
            <a:extLst>
              <a:ext uri="{FF2B5EF4-FFF2-40B4-BE49-F238E27FC236}">
                <a16:creationId xmlns:a16="http://schemas.microsoft.com/office/drawing/2014/main" id="{4F14DF11-2B60-4F6C-AA2D-5A08BD03053A}"/>
              </a:ext>
            </a:extLst>
          </p:cNvPr>
          <p:cNvSpPr>
            <a:spLocks noGrp="1"/>
          </p:cNvSpPr>
          <p:nvPr>
            <p:ph type="sldNum" sz="quarter" idx="12"/>
          </p:nvPr>
        </p:nvSpPr>
        <p:spPr/>
        <p:txBody>
          <a:bodyPr/>
          <a:lstStyle/>
          <a:p>
            <a:fld id="{B9EA2576-3992-4A7D-AC41-AC0E2BE3E45F}" type="slidenum">
              <a:rPr lang="en-US" smtClean="0"/>
              <a:pPr/>
              <a:t>4</a:t>
            </a:fld>
            <a:endParaRPr lang="en-US" dirty="0"/>
          </a:p>
        </p:txBody>
      </p:sp>
      <p:sp>
        <p:nvSpPr>
          <p:cNvPr id="5" name="Rectangle 4">
            <a:extLst>
              <a:ext uri="{FF2B5EF4-FFF2-40B4-BE49-F238E27FC236}">
                <a16:creationId xmlns:a16="http://schemas.microsoft.com/office/drawing/2014/main" id="{8A62A691-941B-45FE-B60A-AB29BC4D1C3E}"/>
              </a:ext>
            </a:extLst>
          </p:cNvPr>
          <p:cNvSpPr/>
          <p:nvPr/>
        </p:nvSpPr>
        <p:spPr>
          <a:xfrm>
            <a:off x="381000" y="746875"/>
            <a:ext cx="3352800" cy="2059538"/>
          </a:xfrm>
          <a:prstGeom prst="rect">
            <a:avLst/>
          </a:prstGeom>
        </p:spPr>
        <p:txBody>
          <a:bodyPr wrap="square">
            <a:spAutoFit/>
          </a:bodyPr>
          <a:lstStyle/>
          <a:p>
            <a:pPr>
              <a:lnSpc>
                <a:spcPct val="107000"/>
              </a:lnSpc>
            </a:pPr>
            <a:r>
              <a:rPr lang="en-US" sz="1200" dirty="0">
                <a:solidFill>
                  <a:srgbClr val="008040"/>
                </a:solidFill>
                <a:latin typeface="Consolas" panose="020B0609020204030204" pitchFamily="49" charset="0"/>
                <a:ea typeface="Calibri" panose="020F0502020204030204" pitchFamily="34" charset="0"/>
                <a:cs typeface="Consolas" panose="020B0609020204030204" pitchFamily="49" charset="0"/>
              </a:rPr>
              <a:t># Loop Until Game Over</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8040"/>
                </a:solidFill>
                <a:latin typeface="Consolas" panose="020B0609020204030204" pitchFamily="49" charset="0"/>
                <a:ea typeface="Calibri" panose="020F0502020204030204" pitchFamily="34" charset="0"/>
                <a:cs typeface="Consolas" panose="020B0609020204030204" pitchFamily="49" charset="0"/>
              </a:rPr>
              <a:t># Ask player 1 for their move</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8040"/>
                </a:solidFill>
                <a:latin typeface="Consolas" panose="020B0609020204030204" pitchFamily="49" charset="0"/>
                <a:ea typeface="Calibri" panose="020F0502020204030204" pitchFamily="34" charset="0"/>
                <a:cs typeface="Consolas" panose="020B0609020204030204" pitchFamily="49" charset="0"/>
              </a:rPr>
              <a:t># Put an X on the board there</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8040"/>
                </a:solidFill>
                <a:latin typeface="Consolas" panose="020B0609020204030204" pitchFamily="49" charset="0"/>
                <a:ea typeface="Calibri" panose="020F0502020204030204" pitchFamily="34" charset="0"/>
                <a:cs typeface="Consolas" panose="020B0609020204030204" pitchFamily="49" charset="0"/>
              </a:rPr>
              <a:t># Check for win</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8040"/>
                </a:solidFill>
                <a:latin typeface="Consolas" panose="020B0609020204030204" pitchFamily="49" charset="0"/>
                <a:ea typeface="Calibri" panose="020F0502020204030204" pitchFamily="34" charset="0"/>
                <a:cs typeface="Consolas" panose="020B0609020204030204" pitchFamily="49" charset="0"/>
              </a:rPr>
              <a:t># Check free space</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8040"/>
                </a:solidFill>
                <a:latin typeface="Consolas" panose="020B0609020204030204" pitchFamily="49" charset="0"/>
                <a:ea typeface="Calibri" panose="020F0502020204030204" pitchFamily="34" charset="0"/>
                <a:cs typeface="Consolas" panose="020B0609020204030204" pitchFamily="49" charset="0"/>
              </a:rPr>
              <a:t># Ask player 2 for their move</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8040"/>
                </a:solidFill>
                <a:latin typeface="Consolas" panose="020B0609020204030204" pitchFamily="49" charset="0"/>
                <a:ea typeface="Calibri" panose="020F0502020204030204" pitchFamily="34" charset="0"/>
                <a:cs typeface="Consolas" panose="020B0609020204030204" pitchFamily="49" charset="0"/>
              </a:rPr>
              <a:t># Put an O on the board there</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8040"/>
                </a:solidFill>
                <a:latin typeface="Consolas" panose="020B0609020204030204" pitchFamily="49" charset="0"/>
                <a:ea typeface="Calibri" panose="020F0502020204030204" pitchFamily="34" charset="0"/>
                <a:cs typeface="Consolas" panose="020B0609020204030204" pitchFamily="49" charset="0"/>
              </a:rPr>
              <a:t># Check for win</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8040"/>
                </a:solidFill>
                <a:latin typeface="Consolas" panose="020B0609020204030204" pitchFamily="49" charset="0"/>
                <a:ea typeface="Calibri" panose="020F0502020204030204" pitchFamily="34" charset="0"/>
                <a:cs typeface="Consolas" panose="020B0609020204030204" pitchFamily="49" charset="0"/>
              </a:rPr>
              <a:t># Check for free space</a:t>
            </a: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
        <p:nvSpPr>
          <p:cNvPr id="9" name="Rectangle 8">
            <a:extLst>
              <a:ext uri="{FF2B5EF4-FFF2-40B4-BE49-F238E27FC236}">
                <a16:creationId xmlns:a16="http://schemas.microsoft.com/office/drawing/2014/main" id="{D05ED96C-BE49-4AC2-9CDC-9D77611FE257}"/>
              </a:ext>
            </a:extLst>
          </p:cNvPr>
          <p:cNvSpPr/>
          <p:nvPr/>
        </p:nvSpPr>
        <p:spPr>
          <a:xfrm>
            <a:off x="4157209" y="1740358"/>
            <a:ext cx="3733800" cy="1268232"/>
          </a:xfrm>
          <a:prstGeom prst="rect">
            <a:avLst/>
          </a:prstGeom>
        </p:spPr>
        <p:txBody>
          <a:bodyPr wrap="square">
            <a:spAutoFit/>
          </a:bodyPr>
          <a:lstStyle/>
          <a:p>
            <a:pPr>
              <a:lnSpc>
                <a:spcPct val="107000"/>
              </a:lnSpc>
            </a:pPr>
            <a:r>
              <a:rPr lang="en-US" sz="1200" dirty="0">
                <a:solidFill>
                  <a:srgbClr val="008040"/>
                </a:solidFill>
                <a:latin typeface="Consolas" panose="020B0609020204030204" pitchFamily="49" charset="0"/>
                <a:ea typeface="Calibri" panose="020F0502020204030204" pitchFamily="34" charset="0"/>
                <a:cs typeface="Consolas" panose="020B0609020204030204" pitchFamily="49" charset="0"/>
              </a:rPr>
              <a:t># Loop Forever</a:t>
            </a:r>
            <a:endParaRPr lang="en-US" sz="12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8040"/>
                </a:solidFill>
                <a:latin typeface="Consolas" panose="020B0609020204030204" pitchFamily="49" charset="0"/>
                <a:ea typeface="Calibri" panose="020F0502020204030204" pitchFamily="34" charset="0"/>
                <a:cs typeface="Consolas" panose="020B0609020204030204" pitchFamily="49" charset="0"/>
              </a:rPr>
              <a:t># Loop over 1 and 2</a:t>
            </a:r>
            <a:endParaRPr lang="en-US" sz="12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8040"/>
                </a:solidFill>
                <a:latin typeface="Consolas" panose="020B0609020204030204" pitchFamily="49" charset="0"/>
                <a:ea typeface="Calibri" panose="020F0502020204030204" pitchFamily="34" charset="0"/>
                <a:cs typeface="Consolas" panose="020B0609020204030204" pitchFamily="49" charset="0"/>
              </a:rPr>
              <a:t># Ask player N for their move</a:t>
            </a:r>
            <a:endParaRPr lang="en-US" sz="12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8040"/>
                </a:solidFill>
                <a:latin typeface="Consolas" panose="020B0609020204030204" pitchFamily="49" charset="0"/>
                <a:ea typeface="Calibri" panose="020F0502020204030204" pitchFamily="34" charset="0"/>
                <a:cs typeface="Consolas" panose="020B0609020204030204" pitchFamily="49" charset="0"/>
              </a:rPr>
              <a:t># Put token N on the board there</a:t>
            </a:r>
            <a:endParaRPr lang="en-US" sz="12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8040"/>
                </a:solidFill>
                <a:latin typeface="Consolas" panose="020B0609020204030204" pitchFamily="49" charset="0"/>
                <a:ea typeface="Calibri" panose="020F0502020204030204" pitchFamily="34" charset="0"/>
                <a:cs typeface="Consolas" panose="020B0609020204030204" pitchFamily="49" charset="0"/>
              </a:rPr>
              <a:t># Check for win</a:t>
            </a:r>
            <a:endParaRPr lang="en-US" sz="12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8040"/>
                </a:solidFill>
                <a:latin typeface="Consolas" panose="020B0609020204030204" pitchFamily="49" charset="0"/>
                <a:ea typeface="Calibri" panose="020F0502020204030204" pitchFamily="34" charset="0"/>
                <a:cs typeface="Consolas" panose="020B0609020204030204" pitchFamily="49" charset="0"/>
              </a:rPr>
              <a:t># Check for free space</a:t>
            </a:r>
            <a:endParaRPr lang="en-US" sz="1200" dirty="0">
              <a:latin typeface="Consolas" panose="020B0609020204030204" pitchFamily="49" charset="0"/>
              <a:ea typeface="Calibri" panose="020F0502020204030204" pitchFamily="34" charset="0"/>
              <a:cs typeface="Times New Roman" panose="02020603050405020304" pitchFamily="18" charset="0"/>
            </a:endParaRPr>
          </a:p>
        </p:txBody>
      </p:sp>
      <p:sp>
        <p:nvSpPr>
          <p:cNvPr id="10" name="Rectangle 9">
            <a:extLst>
              <a:ext uri="{FF2B5EF4-FFF2-40B4-BE49-F238E27FC236}">
                <a16:creationId xmlns:a16="http://schemas.microsoft.com/office/drawing/2014/main" id="{CA3731F5-8C87-485B-BAD3-4E565D2F89A3}"/>
              </a:ext>
            </a:extLst>
          </p:cNvPr>
          <p:cNvSpPr/>
          <p:nvPr/>
        </p:nvSpPr>
        <p:spPr>
          <a:xfrm>
            <a:off x="708328" y="1942536"/>
            <a:ext cx="2698143" cy="86387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82A3AD1-507F-4E9C-B072-AFD3C0D7970D}"/>
              </a:ext>
            </a:extLst>
          </p:cNvPr>
          <p:cNvSpPr/>
          <p:nvPr/>
        </p:nvSpPr>
        <p:spPr>
          <a:xfrm>
            <a:off x="708328" y="986063"/>
            <a:ext cx="2698143" cy="81888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E10E11B-4132-4A40-A3C3-05088853D181}"/>
              </a:ext>
            </a:extLst>
          </p:cNvPr>
          <p:cNvSpPr/>
          <p:nvPr/>
        </p:nvSpPr>
        <p:spPr>
          <a:xfrm>
            <a:off x="1807598" y="924007"/>
            <a:ext cx="304800" cy="31324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13AAE0C-505E-423B-B7D5-B0242B64E44C}"/>
              </a:ext>
            </a:extLst>
          </p:cNvPr>
          <p:cNvSpPr/>
          <p:nvPr/>
        </p:nvSpPr>
        <p:spPr>
          <a:xfrm>
            <a:off x="1459066" y="1108212"/>
            <a:ext cx="304800" cy="31324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540AA53-97D1-46B0-AE7F-601BD43CBD15}"/>
              </a:ext>
            </a:extLst>
          </p:cNvPr>
          <p:cNvSpPr/>
          <p:nvPr/>
        </p:nvSpPr>
        <p:spPr>
          <a:xfrm>
            <a:off x="1800971" y="1903342"/>
            <a:ext cx="304800" cy="31324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B13871E-5DBE-4F1B-8422-DE2E82BEED25}"/>
              </a:ext>
            </a:extLst>
          </p:cNvPr>
          <p:cNvSpPr/>
          <p:nvPr/>
        </p:nvSpPr>
        <p:spPr>
          <a:xfrm>
            <a:off x="1459066" y="2114550"/>
            <a:ext cx="304800" cy="31324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69BE4C0C-47F0-4C5B-86CF-A301F26CA1B1}"/>
              </a:ext>
            </a:extLst>
          </p:cNvPr>
          <p:cNvSpPr/>
          <p:nvPr/>
        </p:nvSpPr>
        <p:spPr>
          <a:xfrm>
            <a:off x="2514600" y="3381911"/>
            <a:ext cx="4724400" cy="1323439"/>
          </a:xfrm>
          <a:prstGeom prst="rect">
            <a:avLst/>
          </a:prstGeom>
        </p:spPr>
        <p:txBody>
          <a:bodyPr wrap="square">
            <a:spAutoFit/>
          </a:bodyPr>
          <a:lstStyle/>
          <a:p>
            <a:r>
              <a:rPr lang="en-US" sz="1600" dirty="0">
                <a:solidFill>
                  <a:srgbClr val="008040"/>
                </a:solidFill>
                <a:latin typeface="Consolas" panose="020B0609020204030204" pitchFamily="49" charset="0"/>
              </a:rPr>
              <a:t># Loop Forever</a:t>
            </a:r>
          </a:p>
          <a:p>
            <a:r>
              <a:rPr lang="en-US" sz="1600" dirty="0">
                <a:solidFill>
                  <a:srgbClr val="000000"/>
                </a:solidFill>
                <a:latin typeface="Consolas" panose="020B0609020204030204" pitchFamily="49" charset="0"/>
              </a:rPr>
              <a:t>    </a:t>
            </a:r>
            <a:r>
              <a:rPr lang="en-US" sz="1600" dirty="0">
                <a:solidFill>
                  <a:srgbClr val="008040"/>
                </a:solidFill>
                <a:latin typeface="Consolas" panose="020B0609020204030204" pitchFamily="49" charset="0"/>
              </a:rPr>
              <a:t># Loop over 1 and 2</a:t>
            </a:r>
          </a:p>
          <a:p>
            <a:r>
              <a:rPr lang="en-US" sz="1600" dirty="0">
                <a:solidFill>
                  <a:srgbClr val="000000"/>
                </a:solidFill>
                <a:latin typeface="Consolas" panose="020B0609020204030204" pitchFamily="49" charset="0"/>
              </a:rPr>
              <a:t>        </a:t>
            </a:r>
            <a:r>
              <a:rPr lang="en-US" sz="1600" dirty="0">
                <a:solidFill>
                  <a:srgbClr val="008040"/>
                </a:solidFill>
                <a:latin typeface="Consolas" panose="020B0609020204030204" pitchFamily="49" charset="0"/>
              </a:rPr>
              <a:t># Ask player N for their move</a:t>
            </a:r>
          </a:p>
          <a:p>
            <a:r>
              <a:rPr lang="en-US" sz="1600" dirty="0">
                <a:solidFill>
                  <a:srgbClr val="000000"/>
                </a:solidFill>
                <a:latin typeface="Consolas" panose="020B0609020204030204" pitchFamily="49" charset="0"/>
              </a:rPr>
              <a:t>        </a:t>
            </a:r>
            <a:r>
              <a:rPr lang="en-US" sz="1600" dirty="0">
                <a:solidFill>
                  <a:srgbClr val="008040"/>
                </a:solidFill>
                <a:latin typeface="Consolas" panose="020B0609020204030204" pitchFamily="49" charset="0"/>
              </a:rPr>
              <a:t># Put token N on the board there</a:t>
            </a:r>
          </a:p>
          <a:p>
            <a:r>
              <a:rPr lang="en-US" sz="1600" dirty="0">
                <a:solidFill>
                  <a:srgbClr val="000000"/>
                </a:solidFill>
                <a:latin typeface="Consolas" panose="020B0609020204030204" pitchFamily="49" charset="0"/>
              </a:rPr>
              <a:t>        </a:t>
            </a:r>
            <a:r>
              <a:rPr lang="en-US" sz="1600" dirty="0">
                <a:solidFill>
                  <a:srgbClr val="008040"/>
                </a:solidFill>
                <a:latin typeface="Consolas" panose="020B0609020204030204" pitchFamily="49" charset="0"/>
              </a:rPr>
              <a:t># Check board status</a:t>
            </a:r>
            <a:endParaRPr lang="en-US" sz="1600" dirty="0">
              <a:latin typeface="Consolas" panose="020B0609020204030204" pitchFamily="49" charset="0"/>
            </a:endParaRPr>
          </a:p>
        </p:txBody>
      </p:sp>
      <p:sp>
        <p:nvSpPr>
          <p:cNvPr id="17" name="Rectangle 16">
            <a:extLst>
              <a:ext uri="{FF2B5EF4-FFF2-40B4-BE49-F238E27FC236}">
                <a16:creationId xmlns:a16="http://schemas.microsoft.com/office/drawing/2014/main" id="{8EE01AA7-C544-454D-878F-FCF1CFB6879B}"/>
              </a:ext>
            </a:extLst>
          </p:cNvPr>
          <p:cNvSpPr/>
          <p:nvPr/>
        </p:nvSpPr>
        <p:spPr>
          <a:xfrm>
            <a:off x="4876800" y="2581507"/>
            <a:ext cx="2057399" cy="42708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2746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fade">
                                      <p:cBhvr>
                                        <p:cTn id="17" dur="500"/>
                                        <p:tgtEl>
                                          <p:spTgt spid="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4" end="4"/>
                                            </p:txEl>
                                          </p:spTgt>
                                        </p:tgtEl>
                                        <p:attrNameLst>
                                          <p:attrName>style.visibility</p:attrName>
                                        </p:attrNameLst>
                                      </p:cBhvr>
                                      <p:to>
                                        <p:strVal val="visible"/>
                                      </p:to>
                                    </p:set>
                                    <p:animEffect transition="in" filter="fade">
                                      <p:cBhvr>
                                        <p:cTn id="22" dur="500"/>
                                        <p:tgtEl>
                                          <p:spTgt spid="5">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animEffect transition="in" filter="fade">
                                      <p:cBhvr>
                                        <p:cTn id="27" dur="500"/>
                                        <p:tgtEl>
                                          <p:spTgt spid="5">
                                            <p:txEl>
                                              <p:pRg st="6" end="6"/>
                                            </p:txEl>
                                          </p:spTgt>
                                        </p:tgtEl>
                                      </p:cBhvr>
                                    </p:animEffect>
                                  </p:childTnLst>
                                </p:cTn>
                              </p:par>
                            </p:childTnLst>
                          </p:cTn>
                        </p:par>
                        <p:par>
                          <p:cTn id="28" fill="hold">
                            <p:stCondLst>
                              <p:cond delay="500"/>
                            </p:stCondLst>
                            <p:childTnLst>
                              <p:par>
                                <p:cTn id="29" presetID="10" presetClass="entr" presetSubtype="0" fill="hold" nodeType="after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animEffect transition="in" filter="fade">
                                      <p:cBhvr>
                                        <p:cTn id="31" dur="500"/>
                                        <p:tgtEl>
                                          <p:spTgt spid="5">
                                            <p:txEl>
                                              <p:pRg st="7" end="7"/>
                                            </p:txEl>
                                          </p:spTgt>
                                        </p:tgtEl>
                                      </p:cBhvr>
                                    </p:animEffect>
                                  </p:childTnLst>
                                </p:cTn>
                              </p:par>
                            </p:childTnLst>
                          </p:cTn>
                        </p:par>
                        <p:par>
                          <p:cTn id="32" fill="hold">
                            <p:stCondLst>
                              <p:cond delay="1000"/>
                            </p:stCondLst>
                            <p:childTnLst>
                              <p:par>
                                <p:cTn id="33" presetID="10" presetClass="entr" presetSubtype="0" fill="hold" nodeType="afterEffect">
                                  <p:stCondLst>
                                    <p:cond delay="0"/>
                                  </p:stCondLst>
                                  <p:childTnLst>
                                    <p:set>
                                      <p:cBhvr>
                                        <p:cTn id="34" dur="1" fill="hold">
                                          <p:stCondLst>
                                            <p:cond delay="0"/>
                                          </p:stCondLst>
                                        </p:cTn>
                                        <p:tgtEl>
                                          <p:spTgt spid="5">
                                            <p:txEl>
                                              <p:pRg st="8" end="8"/>
                                            </p:txEl>
                                          </p:spTgt>
                                        </p:tgtEl>
                                        <p:attrNameLst>
                                          <p:attrName>style.visibility</p:attrName>
                                        </p:attrNameLst>
                                      </p:cBhvr>
                                      <p:to>
                                        <p:strVal val="visible"/>
                                      </p:to>
                                    </p:set>
                                    <p:animEffect transition="in" filter="fade">
                                      <p:cBhvr>
                                        <p:cTn id="35" dur="500"/>
                                        <p:tgtEl>
                                          <p:spTgt spid="5">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5">
                                            <p:txEl>
                                              <p:pRg st="9" end="9"/>
                                            </p:txEl>
                                          </p:spTgt>
                                        </p:tgtEl>
                                        <p:attrNameLst>
                                          <p:attrName>style.visibility</p:attrName>
                                        </p:attrNameLst>
                                      </p:cBhvr>
                                      <p:to>
                                        <p:strVal val="visible"/>
                                      </p:to>
                                    </p:set>
                                    <p:animEffect transition="in" filter="fade">
                                      <p:cBhvr>
                                        <p:cTn id="40" dur="500"/>
                                        <p:tgtEl>
                                          <p:spTgt spid="5">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0"/>
                                        </p:tgtEl>
                                        <p:attrNameLst>
                                          <p:attrName>style.visibility</p:attrName>
                                        </p:attrNameLst>
                                      </p:cBhvr>
                                      <p:to>
                                        <p:strVal val="visible"/>
                                      </p:to>
                                    </p:set>
                                    <p:animEffect transition="in" filter="fade">
                                      <p:cBhvr>
                                        <p:cTn id="45" dur="500"/>
                                        <p:tgtEl>
                                          <p:spTgt spid="10"/>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fade">
                                      <p:cBhvr>
                                        <p:cTn id="48" dur="500"/>
                                        <p:tgtEl>
                                          <p:spTgt spid="11"/>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2"/>
                                        </p:tgtEl>
                                        <p:attrNameLst>
                                          <p:attrName>style.visibility</p:attrName>
                                        </p:attrNameLst>
                                      </p:cBhvr>
                                      <p:to>
                                        <p:strVal val="visible"/>
                                      </p:to>
                                    </p:set>
                                    <p:animEffect transition="in" filter="fade">
                                      <p:cBhvr>
                                        <p:cTn id="53" dur="500"/>
                                        <p:tgtEl>
                                          <p:spTgt spid="12"/>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4"/>
                                        </p:tgtEl>
                                        <p:attrNameLst>
                                          <p:attrName>style.visibility</p:attrName>
                                        </p:attrNameLst>
                                      </p:cBhvr>
                                      <p:to>
                                        <p:strVal val="visible"/>
                                      </p:to>
                                    </p:set>
                                    <p:animEffect transition="in" filter="fade">
                                      <p:cBhvr>
                                        <p:cTn id="56" dur="500"/>
                                        <p:tgtEl>
                                          <p:spTgt spid="14"/>
                                        </p:tgtEl>
                                      </p:cBhvr>
                                    </p:animEffect>
                                  </p:childTnLst>
                                </p:cTn>
                              </p:par>
                            </p:childTnLst>
                          </p:cTn>
                        </p:par>
                        <p:par>
                          <p:cTn id="57" fill="hold">
                            <p:stCondLst>
                              <p:cond delay="500"/>
                            </p:stCondLst>
                            <p:childTnLst>
                              <p:par>
                                <p:cTn id="58" presetID="10" presetClass="entr" presetSubtype="0" fill="hold" grpId="0" nodeType="afterEffect">
                                  <p:stCondLst>
                                    <p:cond delay="0"/>
                                  </p:stCondLst>
                                  <p:childTnLst>
                                    <p:set>
                                      <p:cBhvr>
                                        <p:cTn id="59" dur="1" fill="hold">
                                          <p:stCondLst>
                                            <p:cond delay="0"/>
                                          </p:stCondLst>
                                        </p:cTn>
                                        <p:tgtEl>
                                          <p:spTgt spid="13"/>
                                        </p:tgtEl>
                                        <p:attrNameLst>
                                          <p:attrName>style.visibility</p:attrName>
                                        </p:attrNameLst>
                                      </p:cBhvr>
                                      <p:to>
                                        <p:strVal val="visible"/>
                                      </p:to>
                                    </p:set>
                                    <p:animEffect transition="in" filter="fade">
                                      <p:cBhvr>
                                        <p:cTn id="60" dur="500"/>
                                        <p:tgtEl>
                                          <p:spTgt spid="13"/>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15"/>
                                        </p:tgtEl>
                                        <p:attrNameLst>
                                          <p:attrName>style.visibility</p:attrName>
                                        </p:attrNameLst>
                                      </p:cBhvr>
                                      <p:to>
                                        <p:strVal val="visible"/>
                                      </p:to>
                                    </p:set>
                                    <p:animEffect transition="in" filter="fade">
                                      <p:cBhvr>
                                        <p:cTn id="63" dur="500"/>
                                        <p:tgtEl>
                                          <p:spTgt spid="15"/>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9"/>
                                        </p:tgtEl>
                                        <p:attrNameLst>
                                          <p:attrName>style.visibility</p:attrName>
                                        </p:attrNameLst>
                                      </p:cBhvr>
                                      <p:to>
                                        <p:strVal val="visible"/>
                                      </p:to>
                                    </p:set>
                                    <p:animEffect transition="in" filter="fade">
                                      <p:cBhvr>
                                        <p:cTn id="68" dur="500"/>
                                        <p:tgtEl>
                                          <p:spTgt spid="9"/>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grpId="0" nodeType="clickEffect">
                                  <p:stCondLst>
                                    <p:cond delay="0"/>
                                  </p:stCondLst>
                                  <p:childTnLst>
                                    <p:set>
                                      <p:cBhvr>
                                        <p:cTn id="72" dur="1" fill="hold">
                                          <p:stCondLst>
                                            <p:cond delay="0"/>
                                          </p:stCondLst>
                                        </p:cTn>
                                        <p:tgtEl>
                                          <p:spTgt spid="17"/>
                                        </p:tgtEl>
                                        <p:attrNameLst>
                                          <p:attrName>style.visibility</p:attrName>
                                        </p:attrNameLst>
                                      </p:cBhvr>
                                      <p:to>
                                        <p:strVal val="visible"/>
                                      </p:to>
                                    </p:set>
                                    <p:animEffect transition="in" filter="fade">
                                      <p:cBhvr>
                                        <p:cTn id="73" dur="500"/>
                                        <p:tgtEl>
                                          <p:spTgt spid="17"/>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nodeType="clickEffect">
                                  <p:stCondLst>
                                    <p:cond delay="0"/>
                                  </p:stCondLst>
                                  <p:childTnLst>
                                    <p:set>
                                      <p:cBhvr>
                                        <p:cTn id="77" dur="1" fill="hold">
                                          <p:stCondLst>
                                            <p:cond delay="0"/>
                                          </p:stCondLst>
                                        </p:cTn>
                                        <p:tgtEl>
                                          <p:spTgt spid="16">
                                            <p:txEl>
                                              <p:pRg st="0" end="0"/>
                                            </p:txEl>
                                          </p:spTgt>
                                        </p:tgtEl>
                                        <p:attrNameLst>
                                          <p:attrName>style.visibility</p:attrName>
                                        </p:attrNameLst>
                                      </p:cBhvr>
                                      <p:to>
                                        <p:strVal val="visible"/>
                                      </p:to>
                                    </p:set>
                                    <p:animEffect transition="in" filter="fade">
                                      <p:cBhvr>
                                        <p:cTn id="78" dur="500"/>
                                        <p:tgtEl>
                                          <p:spTgt spid="16">
                                            <p:txEl>
                                              <p:pRg st="0" end="0"/>
                                            </p:txEl>
                                          </p:spTgt>
                                        </p:tgtEl>
                                      </p:cBhvr>
                                    </p:animEffect>
                                  </p:childTnLst>
                                </p:cTn>
                              </p:par>
                              <p:par>
                                <p:cTn id="79" presetID="10" presetClass="entr" presetSubtype="0" fill="hold" nodeType="withEffect">
                                  <p:stCondLst>
                                    <p:cond delay="0"/>
                                  </p:stCondLst>
                                  <p:childTnLst>
                                    <p:set>
                                      <p:cBhvr>
                                        <p:cTn id="80" dur="1" fill="hold">
                                          <p:stCondLst>
                                            <p:cond delay="0"/>
                                          </p:stCondLst>
                                        </p:cTn>
                                        <p:tgtEl>
                                          <p:spTgt spid="16">
                                            <p:txEl>
                                              <p:pRg st="1" end="1"/>
                                            </p:txEl>
                                          </p:spTgt>
                                        </p:tgtEl>
                                        <p:attrNameLst>
                                          <p:attrName>style.visibility</p:attrName>
                                        </p:attrNameLst>
                                      </p:cBhvr>
                                      <p:to>
                                        <p:strVal val="visible"/>
                                      </p:to>
                                    </p:set>
                                    <p:animEffect transition="in" filter="fade">
                                      <p:cBhvr>
                                        <p:cTn id="81" dur="500"/>
                                        <p:tgtEl>
                                          <p:spTgt spid="16">
                                            <p:txEl>
                                              <p:pRg st="1" end="1"/>
                                            </p:txEl>
                                          </p:spTgt>
                                        </p:tgtEl>
                                      </p:cBhvr>
                                    </p:animEffect>
                                  </p:childTnLst>
                                </p:cTn>
                              </p:par>
                              <p:par>
                                <p:cTn id="82" presetID="10" presetClass="entr" presetSubtype="0" fill="hold" nodeType="withEffect">
                                  <p:stCondLst>
                                    <p:cond delay="0"/>
                                  </p:stCondLst>
                                  <p:childTnLst>
                                    <p:set>
                                      <p:cBhvr>
                                        <p:cTn id="83" dur="1" fill="hold">
                                          <p:stCondLst>
                                            <p:cond delay="0"/>
                                          </p:stCondLst>
                                        </p:cTn>
                                        <p:tgtEl>
                                          <p:spTgt spid="16">
                                            <p:txEl>
                                              <p:pRg st="2" end="2"/>
                                            </p:txEl>
                                          </p:spTgt>
                                        </p:tgtEl>
                                        <p:attrNameLst>
                                          <p:attrName>style.visibility</p:attrName>
                                        </p:attrNameLst>
                                      </p:cBhvr>
                                      <p:to>
                                        <p:strVal val="visible"/>
                                      </p:to>
                                    </p:set>
                                    <p:animEffect transition="in" filter="fade">
                                      <p:cBhvr>
                                        <p:cTn id="84" dur="500"/>
                                        <p:tgtEl>
                                          <p:spTgt spid="16">
                                            <p:txEl>
                                              <p:pRg st="2" end="2"/>
                                            </p:txEl>
                                          </p:spTgt>
                                        </p:tgtEl>
                                      </p:cBhvr>
                                    </p:animEffect>
                                  </p:childTnLst>
                                </p:cTn>
                              </p:par>
                              <p:par>
                                <p:cTn id="85" presetID="10" presetClass="entr" presetSubtype="0" fill="hold" nodeType="withEffect">
                                  <p:stCondLst>
                                    <p:cond delay="0"/>
                                  </p:stCondLst>
                                  <p:childTnLst>
                                    <p:set>
                                      <p:cBhvr>
                                        <p:cTn id="86" dur="1" fill="hold">
                                          <p:stCondLst>
                                            <p:cond delay="0"/>
                                          </p:stCondLst>
                                        </p:cTn>
                                        <p:tgtEl>
                                          <p:spTgt spid="16">
                                            <p:txEl>
                                              <p:pRg st="3" end="3"/>
                                            </p:txEl>
                                          </p:spTgt>
                                        </p:tgtEl>
                                        <p:attrNameLst>
                                          <p:attrName>style.visibility</p:attrName>
                                        </p:attrNameLst>
                                      </p:cBhvr>
                                      <p:to>
                                        <p:strVal val="visible"/>
                                      </p:to>
                                    </p:set>
                                    <p:animEffect transition="in" filter="fade">
                                      <p:cBhvr>
                                        <p:cTn id="87" dur="500"/>
                                        <p:tgtEl>
                                          <p:spTgt spid="16">
                                            <p:txEl>
                                              <p:pRg st="3" end="3"/>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16">
                                            <p:txEl>
                                              <p:pRg st="4" end="4"/>
                                            </p:txEl>
                                          </p:spTgt>
                                        </p:tgtEl>
                                        <p:attrNameLst>
                                          <p:attrName>style.visibility</p:attrName>
                                        </p:attrNameLst>
                                      </p:cBhvr>
                                      <p:to>
                                        <p:strVal val="visible"/>
                                      </p:to>
                                    </p:set>
                                    <p:animEffect transition="in" filter="fade">
                                      <p:cBhvr>
                                        <p:cTn id="92" dur="500"/>
                                        <p:tgtEl>
                                          <p:spTgt spid="1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animBg="1"/>
      <p:bldP spid="11" grpId="0" animBg="1"/>
      <p:bldP spid="12" grpId="0" animBg="1"/>
      <p:bldP spid="13" grpId="0" animBg="1"/>
      <p:bldP spid="14" grpId="0" animBg="1"/>
      <p:bldP spid="15" grpId="0" animBg="1"/>
      <p:bldP spid="1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FFF97-CC08-4B89-89EA-F0E6764466CD}"/>
              </a:ext>
            </a:extLst>
          </p:cNvPr>
          <p:cNvSpPr>
            <a:spLocks noGrp="1"/>
          </p:cNvSpPr>
          <p:nvPr>
            <p:ph type="title"/>
          </p:nvPr>
        </p:nvSpPr>
        <p:spPr>
          <a:xfrm>
            <a:off x="76200" y="57151"/>
            <a:ext cx="8991600" cy="609600"/>
          </a:xfrm>
        </p:spPr>
        <p:txBody>
          <a:bodyPr/>
          <a:lstStyle/>
          <a:p>
            <a:r>
              <a:rPr lang="en-US" dirty="0"/>
              <a:t>Information Types</a:t>
            </a:r>
          </a:p>
        </p:txBody>
      </p:sp>
      <p:sp>
        <p:nvSpPr>
          <p:cNvPr id="4" name="Slide Number Placeholder 3">
            <a:extLst>
              <a:ext uri="{FF2B5EF4-FFF2-40B4-BE49-F238E27FC236}">
                <a16:creationId xmlns:a16="http://schemas.microsoft.com/office/drawing/2014/main" id="{78B3952A-B894-4798-BEE6-07248EF9427E}"/>
              </a:ext>
            </a:extLst>
          </p:cNvPr>
          <p:cNvSpPr>
            <a:spLocks noGrp="1"/>
          </p:cNvSpPr>
          <p:nvPr>
            <p:ph type="sldNum" sz="quarter" idx="12"/>
          </p:nvPr>
        </p:nvSpPr>
        <p:spPr/>
        <p:txBody>
          <a:bodyPr/>
          <a:lstStyle/>
          <a:p>
            <a:fld id="{B9EA2576-3992-4A7D-AC41-AC0E2BE3E45F}" type="slidenum">
              <a:rPr lang="en-US" smtClean="0"/>
              <a:pPr/>
              <a:t>5</a:t>
            </a:fld>
            <a:endParaRPr lang="en-US" dirty="0"/>
          </a:p>
        </p:txBody>
      </p:sp>
      <p:sp>
        <p:nvSpPr>
          <p:cNvPr id="6" name="Rectangle 5">
            <a:extLst>
              <a:ext uri="{FF2B5EF4-FFF2-40B4-BE49-F238E27FC236}">
                <a16:creationId xmlns:a16="http://schemas.microsoft.com/office/drawing/2014/main" id="{A10129DB-4BCC-4D5C-8A9C-F688B78D2280}"/>
              </a:ext>
            </a:extLst>
          </p:cNvPr>
          <p:cNvSpPr/>
          <p:nvPr/>
        </p:nvSpPr>
        <p:spPr>
          <a:xfrm>
            <a:off x="304800" y="633237"/>
            <a:ext cx="4267200" cy="3047629"/>
          </a:xfrm>
          <a:prstGeom prst="rect">
            <a:avLst/>
          </a:prstGeom>
          <a:solidFill>
            <a:schemeClr val="accent1">
              <a:lumMod val="20000"/>
              <a:lumOff val="80000"/>
            </a:schemeClr>
          </a:solidFill>
          <a:ln>
            <a:solidFill>
              <a:schemeClr val="tx1"/>
            </a:solidFill>
          </a:ln>
        </p:spPr>
        <p:txBody>
          <a:bodyPr wrap="square">
            <a:spAutoFit/>
          </a:bodyPr>
          <a:lstStyle/>
          <a:p>
            <a:pPr>
              <a:lnSpc>
                <a:spcPct val="107000"/>
              </a:lnSpc>
            </a:pPr>
            <a:r>
              <a:rPr lang="en-US" sz="1200" b="1" dirty="0" err="1">
                <a:solidFill>
                  <a:srgbClr val="7F0055"/>
                </a:solidFill>
                <a:latin typeface="Consolas" panose="020B0609020204030204" pitchFamily="49" charset="0"/>
                <a:ea typeface="Calibri" panose="020F0502020204030204" pitchFamily="34" charset="0"/>
                <a:cs typeface="Consolas" panose="020B0609020204030204" pitchFamily="49" charset="0"/>
              </a:rPr>
              <a:t>enum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PLAYER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0000C0"/>
                </a:solidFill>
                <a:latin typeface="Consolas" panose="020B0609020204030204" pitchFamily="49" charset="0"/>
                <a:ea typeface="Calibri" panose="020F0502020204030204" pitchFamily="34" charset="0"/>
                <a:cs typeface="Consolas" panose="020B0609020204030204" pitchFamily="49" charset="0"/>
              </a:rPr>
              <a:t>PLAYER_1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0000C0"/>
                </a:solidFill>
                <a:latin typeface="Consolas" panose="020B0609020204030204" pitchFamily="49" charset="0"/>
                <a:ea typeface="Calibri" panose="020F0502020204030204" pitchFamily="34" charset="0"/>
                <a:cs typeface="Consolas" panose="020B0609020204030204" pitchFamily="49" charset="0"/>
              </a:rPr>
              <a:t>PLAYER_2</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ask_for_move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bool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is_player_1)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return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0;</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ask_for_move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player_num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return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0;</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ask_for_move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(PLAYER player)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return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0;</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p:txBody>
      </p:sp>
      <p:sp>
        <p:nvSpPr>
          <p:cNvPr id="7" name="Rectangle 6">
            <a:extLst>
              <a:ext uri="{FF2B5EF4-FFF2-40B4-BE49-F238E27FC236}">
                <a16:creationId xmlns:a16="http://schemas.microsoft.com/office/drawing/2014/main" id="{10A372E7-551E-4C5F-B6AC-D24C3E1275E8}"/>
              </a:ext>
            </a:extLst>
          </p:cNvPr>
          <p:cNvSpPr/>
          <p:nvPr/>
        </p:nvSpPr>
        <p:spPr>
          <a:xfrm>
            <a:off x="1600200" y="2530376"/>
            <a:ext cx="2667000" cy="280974"/>
          </a:xfrm>
          <a:prstGeom prst="rect">
            <a:avLst/>
          </a:prstGeom>
          <a:ln>
            <a:solidFill>
              <a:schemeClr val="tx1"/>
            </a:solidFill>
          </a:ln>
        </p:spPr>
        <p:txBody>
          <a:bodyPr wrap="square">
            <a:spAutoFit/>
          </a:bodyPr>
          <a:lstStyle/>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move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ask_for_move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(1);</a:t>
            </a:r>
            <a:endParaRPr lang="en-US" sz="1200" dirty="0">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angle 7">
            <a:extLst>
              <a:ext uri="{FF2B5EF4-FFF2-40B4-BE49-F238E27FC236}">
                <a16:creationId xmlns:a16="http://schemas.microsoft.com/office/drawing/2014/main" id="{0A9021FC-D587-4E15-9E07-E5030C35ACEA}"/>
              </a:ext>
            </a:extLst>
          </p:cNvPr>
          <p:cNvSpPr/>
          <p:nvPr/>
        </p:nvSpPr>
        <p:spPr>
          <a:xfrm>
            <a:off x="1600200" y="1752347"/>
            <a:ext cx="2746887" cy="280974"/>
          </a:xfrm>
          <a:prstGeom prst="rect">
            <a:avLst/>
          </a:prstGeom>
          <a:ln>
            <a:solidFill>
              <a:schemeClr val="tx1"/>
            </a:solidFill>
          </a:ln>
        </p:spPr>
        <p:txBody>
          <a:bodyPr wrap="square">
            <a:spAutoFit/>
          </a:bodyPr>
          <a:lstStyle/>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move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ask_for_move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true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p:txBody>
      </p:sp>
      <p:sp>
        <p:nvSpPr>
          <p:cNvPr id="9" name="Rectangle 8">
            <a:extLst>
              <a:ext uri="{FF2B5EF4-FFF2-40B4-BE49-F238E27FC236}">
                <a16:creationId xmlns:a16="http://schemas.microsoft.com/office/drawing/2014/main" id="{6E135B34-A436-40FD-B115-99F3CCFDE94F}"/>
              </a:ext>
            </a:extLst>
          </p:cNvPr>
          <p:cNvSpPr/>
          <p:nvPr/>
        </p:nvSpPr>
        <p:spPr>
          <a:xfrm>
            <a:off x="840045" y="3540379"/>
            <a:ext cx="3162300" cy="280974"/>
          </a:xfrm>
          <a:prstGeom prst="rect">
            <a:avLst/>
          </a:prstGeom>
          <a:solidFill>
            <a:schemeClr val="accent1">
              <a:lumMod val="20000"/>
              <a:lumOff val="80000"/>
            </a:schemeClr>
          </a:solidFill>
          <a:ln>
            <a:solidFill>
              <a:schemeClr val="tx1"/>
            </a:solidFill>
          </a:ln>
        </p:spPr>
        <p:txBody>
          <a:bodyPr wrap="square">
            <a:spAutoFit/>
          </a:bodyPr>
          <a:lstStyle/>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move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ask_for_move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00C0"/>
                </a:solidFill>
                <a:latin typeface="Consolas" panose="020B0609020204030204" pitchFamily="49" charset="0"/>
                <a:ea typeface="Calibri" panose="020F0502020204030204" pitchFamily="34" charset="0"/>
                <a:cs typeface="Consolas" panose="020B0609020204030204" pitchFamily="49" charset="0"/>
              </a:rPr>
              <a:t>PLAYER_1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p:txBody>
      </p:sp>
      <p:sp>
        <p:nvSpPr>
          <p:cNvPr id="10" name="Rectangle 9">
            <a:extLst>
              <a:ext uri="{FF2B5EF4-FFF2-40B4-BE49-F238E27FC236}">
                <a16:creationId xmlns:a16="http://schemas.microsoft.com/office/drawing/2014/main" id="{3DDA2262-55FC-42A6-B033-B409ED06C4BB}"/>
              </a:ext>
            </a:extLst>
          </p:cNvPr>
          <p:cNvSpPr/>
          <p:nvPr/>
        </p:nvSpPr>
        <p:spPr>
          <a:xfrm>
            <a:off x="4957916" y="841720"/>
            <a:ext cx="3792794" cy="1861087"/>
          </a:xfrm>
          <a:prstGeom prst="rect">
            <a:avLst/>
          </a:prstGeom>
          <a:solidFill>
            <a:schemeClr val="bg1">
              <a:lumMod val="95000"/>
            </a:schemeClr>
          </a:solidFill>
          <a:ln>
            <a:solidFill>
              <a:schemeClr val="tx1"/>
            </a:solidFill>
          </a:ln>
        </p:spPr>
        <p:txBody>
          <a:bodyPr wrap="square">
            <a:spAutoFit/>
          </a:bodyPr>
          <a:lstStyle/>
          <a:p>
            <a:pPr>
              <a:lnSpc>
                <a:spcPct val="107000"/>
              </a:lnSpc>
            </a:pPr>
            <a:r>
              <a:rPr lang="en-US" sz="1200" b="1" dirty="0" err="1">
                <a:solidFill>
                  <a:srgbClr val="7F0055"/>
                </a:solidFill>
                <a:latin typeface="Consolas" panose="020B0609020204030204" pitchFamily="49" charset="0"/>
                <a:ea typeface="Calibri" panose="020F0502020204030204" pitchFamily="34" charset="0"/>
                <a:cs typeface="Consolas" panose="020B0609020204030204" pitchFamily="49" charset="0"/>
              </a:rPr>
              <a:t>enum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Player {</a:t>
            </a:r>
            <a:endParaRPr lang="en-US" sz="12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200" b="1" i="1"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i="1" dirty="0">
                <a:solidFill>
                  <a:srgbClr val="0000C0"/>
                </a:solidFill>
                <a:latin typeface="Consolas" panose="020B0609020204030204" pitchFamily="49" charset="0"/>
                <a:ea typeface="Calibri" panose="020F0502020204030204" pitchFamily="34" charset="0"/>
                <a:cs typeface="Consolas" panose="020B0609020204030204" pitchFamily="49" charset="0"/>
              </a:rPr>
              <a:t>PLAYER_1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b="1" i="1" dirty="0">
                <a:solidFill>
                  <a:srgbClr val="0000C0"/>
                </a:solidFill>
                <a:latin typeface="Consolas" panose="020B0609020204030204" pitchFamily="49" charset="0"/>
                <a:ea typeface="Calibri" panose="020F0502020204030204" pitchFamily="34" charset="0"/>
                <a:cs typeface="Consolas" panose="020B0609020204030204" pitchFamily="49" charset="0"/>
              </a:rPr>
              <a:t>PLAYER_2</a:t>
            </a:r>
            <a:endParaRPr lang="en-US" sz="12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ask_for_move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(Player </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player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    return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0;		</a:t>
            </a:r>
            <a:endParaRPr lang="en-US" sz="12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onsolas" panose="020B0609020204030204" pitchFamily="49" charset="0"/>
              <a:ea typeface="Calibri" panose="020F0502020204030204" pitchFamily="34" charset="0"/>
              <a:cs typeface="Times New Roman" panose="02020603050405020304" pitchFamily="18" charset="0"/>
            </a:endParaRPr>
          </a:p>
        </p:txBody>
      </p:sp>
      <p:sp>
        <p:nvSpPr>
          <p:cNvPr id="11" name="Rectangle 10">
            <a:extLst>
              <a:ext uri="{FF2B5EF4-FFF2-40B4-BE49-F238E27FC236}">
                <a16:creationId xmlns:a16="http://schemas.microsoft.com/office/drawing/2014/main" id="{4C155901-9A27-4F70-A3F4-10FB8355DB05}"/>
              </a:ext>
            </a:extLst>
          </p:cNvPr>
          <p:cNvSpPr/>
          <p:nvPr/>
        </p:nvSpPr>
        <p:spPr>
          <a:xfrm>
            <a:off x="4957916" y="3075394"/>
            <a:ext cx="3579557" cy="1576009"/>
          </a:xfrm>
          <a:prstGeom prst="rect">
            <a:avLst/>
          </a:prstGeom>
          <a:solidFill>
            <a:schemeClr val="accent3">
              <a:lumMod val="20000"/>
              <a:lumOff val="80000"/>
            </a:schemeClr>
          </a:solidFill>
          <a:ln>
            <a:solidFill>
              <a:schemeClr val="tx1"/>
            </a:solidFill>
          </a:ln>
        </p:spPr>
        <p:txBody>
          <a:bodyPr wrap="square">
            <a:sp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ask_for_moveA</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(is_player_1):</a:t>
            </a:r>
            <a:endParaRPr lang="en-US" sz="12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pass</a:t>
            </a:r>
          </a:p>
          <a:p>
            <a:pPr lvl="0">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move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ask_for_moveA</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True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solidFill>
                <a:prstClr val="black"/>
              </a:solidFill>
              <a:latin typeface="Consolas" panose="020B0609020204030204" pitchFamily="49" charset="0"/>
              <a:ea typeface="Calibri" panose="020F0502020204030204" pitchFamily="34" charset="0"/>
              <a:cs typeface="Times New Roman" panose="02020603050405020304" pitchFamily="18" charset="0"/>
            </a:endParaRPr>
          </a:p>
          <a:p>
            <a:pPr lvl="0">
              <a:lnSpc>
                <a:spcPct val="107000"/>
              </a:lnSpc>
              <a:spcAft>
                <a:spcPts val="800"/>
              </a:spcAft>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move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ask_for_moveA</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(is_player_1=</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True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lvl="0">
              <a:lnSpc>
                <a:spcPct val="107000"/>
              </a:lnSpc>
              <a:spcAft>
                <a:spcPts val="800"/>
              </a:spcAft>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move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ask_for_moveA</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("player1")</a:t>
            </a:r>
          </a:p>
          <a:p>
            <a:pPr lvl="0">
              <a:lnSpc>
                <a:spcPct val="107000"/>
              </a:lnSpc>
              <a:spcAft>
                <a:spcPts val="800"/>
              </a:spcAft>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move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ask_for_moveA</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(PLAYER_1)</a:t>
            </a:r>
            <a:endParaRPr lang="en-US" sz="1200" dirty="0">
              <a:latin typeface="Consolas" panose="020B0609020204030204" pitchFamily="49" charset="0"/>
              <a:ea typeface="Calibri" panose="020F0502020204030204" pitchFamily="34" charset="0"/>
              <a:cs typeface="Times New Roman" panose="02020603050405020304" pitchFamily="18" charset="0"/>
            </a:endParaRPr>
          </a:p>
        </p:txBody>
      </p:sp>
      <p:sp>
        <p:nvSpPr>
          <p:cNvPr id="12" name="Rectangle 11">
            <a:extLst>
              <a:ext uri="{FF2B5EF4-FFF2-40B4-BE49-F238E27FC236}">
                <a16:creationId xmlns:a16="http://schemas.microsoft.com/office/drawing/2014/main" id="{14800028-EDB3-4E63-844D-7BB02BB8672A}"/>
              </a:ext>
            </a:extLst>
          </p:cNvPr>
          <p:cNvSpPr/>
          <p:nvPr/>
        </p:nvSpPr>
        <p:spPr>
          <a:xfrm>
            <a:off x="4799371" y="2344732"/>
            <a:ext cx="3695700" cy="280141"/>
          </a:xfrm>
          <a:prstGeom prst="rect">
            <a:avLst/>
          </a:prstGeom>
          <a:solidFill>
            <a:schemeClr val="bg1">
              <a:lumMod val="95000"/>
            </a:schemeClr>
          </a:solidFill>
          <a:ln>
            <a:solidFill>
              <a:schemeClr val="accent1"/>
            </a:solidFill>
          </a:ln>
        </p:spPr>
        <p:txBody>
          <a:bodyPr wrap="square">
            <a:spAutoFit/>
          </a:bodyPr>
          <a:lstStyle/>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6A3E3E"/>
                </a:solidFill>
                <a:latin typeface="Consolas" panose="020B0609020204030204" pitchFamily="49" charset="0"/>
                <a:ea typeface="Calibri" panose="020F0502020204030204" pitchFamily="34" charset="0"/>
                <a:cs typeface="Consolas" panose="020B0609020204030204" pitchFamily="49" charset="0"/>
              </a:rPr>
              <a:t>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ask_for_move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(Player.</a:t>
            </a:r>
            <a:r>
              <a:rPr lang="en-US" sz="1200" b="1" i="1" dirty="0">
                <a:solidFill>
                  <a:srgbClr val="0000C0"/>
                </a:solidFill>
                <a:latin typeface="Consolas" panose="020B0609020204030204" pitchFamily="49" charset="0"/>
                <a:ea typeface="Calibri" panose="020F0502020204030204" pitchFamily="34" charset="0"/>
                <a:cs typeface="Consolas" panose="020B0609020204030204" pitchFamily="49" charset="0"/>
              </a:rPr>
              <a:t>PLAYER_1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onsolas" panose="020B0609020204030204" pitchFamily="49" charset="0"/>
              <a:ea typeface="Calibri" panose="020F0502020204030204" pitchFamily="34" charset="0"/>
              <a:cs typeface="Times New Roman" panose="02020603050405020304" pitchFamily="18" charset="0"/>
            </a:endParaRPr>
          </a:p>
        </p:txBody>
      </p:sp>
      <p:sp>
        <p:nvSpPr>
          <p:cNvPr id="13" name="TextBox 12">
            <a:extLst>
              <a:ext uri="{FF2B5EF4-FFF2-40B4-BE49-F238E27FC236}">
                <a16:creationId xmlns:a16="http://schemas.microsoft.com/office/drawing/2014/main" id="{49B2D4D5-0635-4DD5-A298-6FF3E15B4412}"/>
              </a:ext>
            </a:extLst>
          </p:cNvPr>
          <p:cNvSpPr txBox="1"/>
          <p:nvPr/>
        </p:nvSpPr>
        <p:spPr>
          <a:xfrm>
            <a:off x="3860952" y="631125"/>
            <a:ext cx="711048" cy="246221"/>
          </a:xfrm>
          <a:prstGeom prst="rect">
            <a:avLst/>
          </a:prstGeom>
          <a:noFill/>
        </p:spPr>
        <p:txBody>
          <a:bodyPr wrap="square" rtlCol="0">
            <a:spAutoFit/>
          </a:bodyPr>
          <a:lstStyle/>
          <a:p>
            <a:pPr algn="r"/>
            <a:r>
              <a:rPr lang="en-US" sz="1000" b="1" dirty="0">
                <a:solidFill>
                  <a:schemeClr val="accent1">
                    <a:lumMod val="50000"/>
                  </a:schemeClr>
                </a:solidFill>
              </a:rPr>
              <a:t>C++</a:t>
            </a:r>
          </a:p>
        </p:txBody>
      </p:sp>
      <p:sp>
        <p:nvSpPr>
          <p:cNvPr id="15" name="TextBox 14">
            <a:extLst>
              <a:ext uri="{FF2B5EF4-FFF2-40B4-BE49-F238E27FC236}">
                <a16:creationId xmlns:a16="http://schemas.microsoft.com/office/drawing/2014/main" id="{D991E4A9-A50B-4C24-BCB2-BAE87C6C3FCA}"/>
              </a:ext>
            </a:extLst>
          </p:cNvPr>
          <p:cNvSpPr txBox="1"/>
          <p:nvPr/>
        </p:nvSpPr>
        <p:spPr>
          <a:xfrm>
            <a:off x="8270720" y="865911"/>
            <a:ext cx="482448" cy="246221"/>
          </a:xfrm>
          <a:prstGeom prst="rect">
            <a:avLst/>
          </a:prstGeom>
          <a:noFill/>
        </p:spPr>
        <p:txBody>
          <a:bodyPr wrap="square" rtlCol="0">
            <a:spAutoFit/>
          </a:bodyPr>
          <a:lstStyle/>
          <a:p>
            <a:pPr algn="r"/>
            <a:r>
              <a:rPr lang="en-US" sz="1000" b="1" dirty="0">
                <a:solidFill>
                  <a:schemeClr val="tx1">
                    <a:lumMod val="75000"/>
                    <a:lumOff val="25000"/>
                  </a:schemeClr>
                </a:solidFill>
              </a:rPr>
              <a:t>Java</a:t>
            </a:r>
          </a:p>
        </p:txBody>
      </p:sp>
      <p:sp>
        <p:nvSpPr>
          <p:cNvPr id="16" name="TextBox 15">
            <a:extLst>
              <a:ext uri="{FF2B5EF4-FFF2-40B4-BE49-F238E27FC236}">
                <a16:creationId xmlns:a16="http://schemas.microsoft.com/office/drawing/2014/main" id="{3D5EA539-5621-46DB-942F-A86126BEBD0F}"/>
              </a:ext>
            </a:extLst>
          </p:cNvPr>
          <p:cNvSpPr txBox="1"/>
          <p:nvPr/>
        </p:nvSpPr>
        <p:spPr>
          <a:xfrm>
            <a:off x="7604940" y="3081309"/>
            <a:ext cx="932533" cy="246221"/>
          </a:xfrm>
          <a:prstGeom prst="rect">
            <a:avLst/>
          </a:prstGeom>
          <a:noFill/>
        </p:spPr>
        <p:txBody>
          <a:bodyPr wrap="square" rtlCol="0">
            <a:spAutoFit/>
          </a:bodyPr>
          <a:lstStyle/>
          <a:p>
            <a:pPr algn="r"/>
            <a:r>
              <a:rPr lang="en-US" sz="1000" b="1" dirty="0">
                <a:solidFill>
                  <a:schemeClr val="accent3">
                    <a:lumMod val="50000"/>
                  </a:schemeClr>
                </a:solidFill>
              </a:rPr>
              <a:t>Python</a:t>
            </a:r>
          </a:p>
        </p:txBody>
      </p:sp>
      <p:sp>
        <p:nvSpPr>
          <p:cNvPr id="3" name="Rectangle 2">
            <a:extLst>
              <a:ext uri="{FF2B5EF4-FFF2-40B4-BE49-F238E27FC236}">
                <a16:creationId xmlns:a16="http://schemas.microsoft.com/office/drawing/2014/main" id="{956B9365-1F1D-4506-B37A-2890C77FB29B}"/>
              </a:ext>
            </a:extLst>
          </p:cNvPr>
          <p:cNvSpPr/>
          <p:nvPr/>
        </p:nvSpPr>
        <p:spPr>
          <a:xfrm>
            <a:off x="4676160" y="699963"/>
            <a:ext cx="4143068" cy="214459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D8978E4-9278-4D3B-920F-C205425B1C88}"/>
              </a:ext>
            </a:extLst>
          </p:cNvPr>
          <p:cNvSpPr/>
          <p:nvPr/>
        </p:nvSpPr>
        <p:spPr>
          <a:xfrm>
            <a:off x="4670994" y="3038723"/>
            <a:ext cx="4143068" cy="18245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41586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8" end="8"/>
                                            </p:txEl>
                                          </p:spTgt>
                                        </p:tgtEl>
                                        <p:attrNameLst>
                                          <p:attrName>style.visibility</p:attrName>
                                        </p:attrNameLst>
                                      </p:cBhvr>
                                      <p:to>
                                        <p:strVal val="visible"/>
                                      </p:to>
                                    </p:set>
                                    <p:animEffect transition="in" filter="fade">
                                      <p:cBhvr>
                                        <p:cTn id="7" dur="500"/>
                                        <p:tgtEl>
                                          <p:spTgt spid="6">
                                            <p:txEl>
                                              <p:pRg st="8" end="8"/>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9" end="9"/>
                                            </p:txEl>
                                          </p:spTgt>
                                        </p:tgtEl>
                                        <p:attrNameLst>
                                          <p:attrName>style.visibility</p:attrName>
                                        </p:attrNameLst>
                                      </p:cBhvr>
                                      <p:to>
                                        <p:strVal val="visible"/>
                                      </p:to>
                                    </p:set>
                                    <p:animEffect transition="in" filter="fade">
                                      <p:cBhvr>
                                        <p:cTn id="10" dur="500"/>
                                        <p:tgtEl>
                                          <p:spTgt spid="6">
                                            <p:txEl>
                                              <p:pRg st="9" end="9"/>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
                                            <p:txEl>
                                              <p:pRg st="10" end="10"/>
                                            </p:txEl>
                                          </p:spTgt>
                                        </p:tgtEl>
                                        <p:attrNameLst>
                                          <p:attrName>style.visibility</p:attrName>
                                        </p:attrNameLst>
                                      </p:cBhvr>
                                      <p:to>
                                        <p:strVal val="visible"/>
                                      </p:to>
                                    </p:set>
                                    <p:animEffect transition="in" filter="fade">
                                      <p:cBhvr>
                                        <p:cTn id="13" dur="500"/>
                                        <p:tgtEl>
                                          <p:spTgt spid="6">
                                            <p:txEl>
                                              <p:pRg st="10" end="1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6">
                                            <p:txEl>
                                              <p:pRg st="0" end="0"/>
                                            </p:txEl>
                                          </p:spTgt>
                                        </p:tgtEl>
                                        <p:attrNameLst>
                                          <p:attrName>style.visibility</p:attrName>
                                        </p:attrNameLst>
                                      </p:cBhvr>
                                      <p:to>
                                        <p:strVal val="visible"/>
                                      </p:to>
                                    </p:set>
                                    <p:animEffect transition="in" filter="fade">
                                      <p:cBhvr>
                                        <p:cTn id="39" dur="500"/>
                                        <p:tgtEl>
                                          <p:spTgt spid="6">
                                            <p:txEl>
                                              <p:pRg st="0" end="0"/>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6">
                                            <p:txEl>
                                              <p:pRg st="1" end="1"/>
                                            </p:txEl>
                                          </p:spTgt>
                                        </p:tgtEl>
                                        <p:attrNameLst>
                                          <p:attrName>style.visibility</p:attrName>
                                        </p:attrNameLst>
                                      </p:cBhvr>
                                      <p:to>
                                        <p:strVal val="visible"/>
                                      </p:to>
                                    </p:set>
                                    <p:animEffect transition="in" filter="fade">
                                      <p:cBhvr>
                                        <p:cTn id="42" dur="500"/>
                                        <p:tgtEl>
                                          <p:spTgt spid="6">
                                            <p:txEl>
                                              <p:pRg st="1" end="1"/>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6">
                                            <p:txEl>
                                              <p:pRg st="2" end="2"/>
                                            </p:txEl>
                                          </p:spTgt>
                                        </p:tgtEl>
                                        <p:attrNameLst>
                                          <p:attrName>style.visibility</p:attrName>
                                        </p:attrNameLst>
                                      </p:cBhvr>
                                      <p:to>
                                        <p:strVal val="visible"/>
                                      </p:to>
                                    </p:set>
                                    <p:animEffect transition="in" filter="fade">
                                      <p:cBhvr>
                                        <p:cTn id="45" dur="500"/>
                                        <p:tgtEl>
                                          <p:spTgt spid="6">
                                            <p:txEl>
                                              <p:pRg st="2" end="2"/>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6">
                                            <p:txEl>
                                              <p:pRg st="12" end="12"/>
                                            </p:txEl>
                                          </p:spTgt>
                                        </p:tgtEl>
                                        <p:attrNameLst>
                                          <p:attrName>style.visibility</p:attrName>
                                        </p:attrNameLst>
                                      </p:cBhvr>
                                      <p:to>
                                        <p:strVal val="visible"/>
                                      </p:to>
                                    </p:set>
                                    <p:animEffect transition="in" filter="fade">
                                      <p:cBhvr>
                                        <p:cTn id="50" dur="500"/>
                                        <p:tgtEl>
                                          <p:spTgt spid="6">
                                            <p:txEl>
                                              <p:pRg st="12" end="12"/>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6">
                                            <p:txEl>
                                              <p:pRg st="13" end="13"/>
                                            </p:txEl>
                                          </p:spTgt>
                                        </p:tgtEl>
                                        <p:attrNameLst>
                                          <p:attrName>style.visibility</p:attrName>
                                        </p:attrNameLst>
                                      </p:cBhvr>
                                      <p:to>
                                        <p:strVal val="visible"/>
                                      </p:to>
                                    </p:set>
                                    <p:animEffect transition="in" filter="fade">
                                      <p:cBhvr>
                                        <p:cTn id="53" dur="500"/>
                                        <p:tgtEl>
                                          <p:spTgt spid="6">
                                            <p:txEl>
                                              <p:pRg st="13" end="13"/>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6">
                                            <p:txEl>
                                              <p:pRg st="14" end="14"/>
                                            </p:txEl>
                                          </p:spTgt>
                                        </p:tgtEl>
                                        <p:attrNameLst>
                                          <p:attrName>style.visibility</p:attrName>
                                        </p:attrNameLst>
                                      </p:cBhvr>
                                      <p:to>
                                        <p:strVal val="visible"/>
                                      </p:to>
                                    </p:set>
                                    <p:animEffect transition="in" filter="fade">
                                      <p:cBhvr>
                                        <p:cTn id="56" dur="500"/>
                                        <p:tgtEl>
                                          <p:spTgt spid="6">
                                            <p:txEl>
                                              <p:pRg st="14" end="14"/>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9"/>
                                        </p:tgtEl>
                                        <p:attrNameLst>
                                          <p:attrName>style.visibility</p:attrName>
                                        </p:attrNameLst>
                                      </p:cBhvr>
                                      <p:to>
                                        <p:strVal val="visible"/>
                                      </p:to>
                                    </p:set>
                                    <p:animEffect transition="in" filter="fade">
                                      <p:cBhvr>
                                        <p:cTn id="61" dur="500"/>
                                        <p:tgtEl>
                                          <p:spTgt spid="9"/>
                                        </p:tgtEl>
                                      </p:cBhvr>
                                    </p:animEffect>
                                  </p:childTnLst>
                                </p:cTn>
                              </p:par>
                            </p:childTnLst>
                          </p:cTn>
                        </p:par>
                      </p:childTnLst>
                    </p:cTn>
                  </p:par>
                  <p:par>
                    <p:cTn id="62" fill="hold">
                      <p:stCondLst>
                        <p:cond delay="indefinite"/>
                      </p:stCondLst>
                      <p:childTnLst>
                        <p:par>
                          <p:cTn id="63" fill="hold">
                            <p:stCondLst>
                              <p:cond delay="0"/>
                            </p:stCondLst>
                            <p:childTnLst>
                              <p:par>
                                <p:cTn id="64" presetID="1" presetClass="exit" presetSubtype="0" fill="hold" grpId="0" nodeType="clickEffect">
                                  <p:stCondLst>
                                    <p:cond delay="0"/>
                                  </p:stCondLst>
                                  <p:childTnLst>
                                    <p:set>
                                      <p:cBhvr>
                                        <p:cTn id="65" dur="1" fill="hold">
                                          <p:stCondLst>
                                            <p:cond delay="0"/>
                                          </p:stCondLst>
                                        </p:cTn>
                                        <p:tgtEl>
                                          <p:spTgt spid="3"/>
                                        </p:tgtEl>
                                        <p:attrNameLst>
                                          <p:attrName>style.visibility</p:attrName>
                                        </p:attrNameLst>
                                      </p:cBhvr>
                                      <p:to>
                                        <p:strVal val="hidden"/>
                                      </p:to>
                                    </p:set>
                                  </p:childTnLst>
                                </p:cTn>
                              </p:par>
                              <p:par>
                                <p:cTn id="66" presetID="10" presetClass="entr" presetSubtype="0" fill="hold" nodeType="withEffect">
                                  <p:stCondLst>
                                    <p:cond delay="0"/>
                                  </p:stCondLst>
                                  <p:childTnLst>
                                    <p:set>
                                      <p:cBhvr>
                                        <p:cTn id="67" dur="1" fill="hold">
                                          <p:stCondLst>
                                            <p:cond delay="0"/>
                                          </p:stCondLst>
                                        </p:cTn>
                                        <p:tgtEl>
                                          <p:spTgt spid="10">
                                            <p:txEl>
                                              <p:pRg st="0" end="0"/>
                                            </p:txEl>
                                          </p:spTgt>
                                        </p:tgtEl>
                                        <p:attrNameLst>
                                          <p:attrName>style.visibility</p:attrName>
                                        </p:attrNameLst>
                                      </p:cBhvr>
                                      <p:to>
                                        <p:strVal val="visible"/>
                                      </p:to>
                                    </p:set>
                                    <p:animEffect transition="in" filter="fade">
                                      <p:cBhvr>
                                        <p:cTn id="68" dur="500"/>
                                        <p:tgtEl>
                                          <p:spTgt spid="10">
                                            <p:txEl>
                                              <p:pRg st="0" end="0"/>
                                            </p:txEl>
                                          </p:spTgt>
                                        </p:tgtEl>
                                      </p:cBhvr>
                                    </p:animEffect>
                                  </p:childTnLst>
                                </p:cTn>
                              </p:par>
                              <p:par>
                                <p:cTn id="69" presetID="10" presetClass="entr" presetSubtype="0" fill="hold" nodeType="withEffect">
                                  <p:stCondLst>
                                    <p:cond delay="0"/>
                                  </p:stCondLst>
                                  <p:childTnLst>
                                    <p:set>
                                      <p:cBhvr>
                                        <p:cTn id="70" dur="1" fill="hold">
                                          <p:stCondLst>
                                            <p:cond delay="0"/>
                                          </p:stCondLst>
                                        </p:cTn>
                                        <p:tgtEl>
                                          <p:spTgt spid="10">
                                            <p:txEl>
                                              <p:pRg st="1" end="1"/>
                                            </p:txEl>
                                          </p:spTgt>
                                        </p:tgtEl>
                                        <p:attrNameLst>
                                          <p:attrName>style.visibility</p:attrName>
                                        </p:attrNameLst>
                                      </p:cBhvr>
                                      <p:to>
                                        <p:strVal val="visible"/>
                                      </p:to>
                                    </p:set>
                                    <p:animEffect transition="in" filter="fade">
                                      <p:cBhvr>
                                        <p:cTn id="71" dur="500"/>
                                        <p:tgtEl>
                                          <p:spTgt spid="10">
                                            <p:txEl>
                                              <p:pRg st="1" end="1"/>
                                            </p:txEl>
                                          </p:spTgt>
                                        </p:tgtEl>
                                      </p:cBhvr>
                                    </p:animEffect>
                                  </p:childTnLst>
                                </p:cTn>
                              </p:par>
                              <p:par>
                                <p:cTn id="72" presetID="10" presetClass="entr" presetSubtype="0" fill="hold" nodeType="withEffect">
                                  <p:stCondLst>
                                    <p:cond delay="0"/>
                                  </p:stCondLst>
                                  <p:childTnLst>
                                    <p:set>
                                      <p:cBhvr>
                                        <p:cTn id="73" dur="1" fill="hold">
                                          <p:stCondLst>
                                            <p:cond delay="0"/>
                                          </p:stCondLst>
                                        </p:cTn>
                                        <p:tgtEl>
                                          <p:spTgt spid="10">
                                            <p:txEl>
                                              <p:pRg st="2" end="2"/>
                                            </p:txEl>
                                          </p:spTgt>
                                        </p:tgtEl>
                                        <p:attrNameLst>
                                          <p:attrName>style.visibility</p:attrName>
                                        </p:attrNameLst>
                                      </p:cBhvr>
                                      <p:to>
                                        <p:strVal val="visible"/>
                                      </p:to>
                                    </p:set>
                                    <p:animEffect transition="in" filter="fade">
                                      <p:cBhvr>
                                        <p:cTn id="74" dur="500"/>
                                        <p:tgtEl>
                                          <p:spTgt spid="10">
                                            <p:txEl>
                                              <p:pRg st="2" end="2"/>
                                            </p:txEl>
                                          </p:spTgt>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nodeType="clickEffect">
                                  <p:stCondLst>
                                    <p:cond delay="0"/>
                                  </p:stCondLst>
                                  <p:childTnLst>
                                    <p:set>
                                      <p:cBhvr>
                                        <p:cTn id="78" dur="1" fill="hold">
                                          <p:stCondLst>
                                            <p:cond delay="0"/>
                                          </p:stCondLst>
                                        </p:cTn>
                                        <p:tgtEl>
                                          <p:spTgt spid="10">
                                            <p:txEl>
                                              <p:pRg st="4" end="4"/>
                                            </p:txEl>
                                          </p:spTgt>
                                        </p:tgtEl>
                                        <p:attrNameLst>
                                          <p:attrName>style.visibility</p:attrName>
                                        </p:attrNameLst>
                                      </p:cBhvr>
                                      <p:to>
                                        <p:strVal val="visible"/>
                                      </p:to>
                                    </p:set>
                                    <p:animEffect transition="in" filter="fade">
                                      <p:cBhvr>
                                        <p:cTn id="79" dur="500"/>
                                        <p:tgtEl>
                                          <p:spTgt spid="10">
                                            <p:txEl>
                                              <p:pRg st="4" end="4"/>
                                            </p:txEl>
                                          </p:spTgt>
                                        </p:tgtEl>
                                      </p:cBhvr>
                                    </p:animEffect>
                                  </p:childTnLst>
                                </p:cTn>
                              </p:par>
                              <p:par>
                                <p:cTn id="80" presetID="10" presetClass="entr" presetSubtype="0" fill="hold" nodeType="withEffect">
                                  <p:stCondLst>
                                    <p:cond delay="0"/>
                                  </p:stCondLst>
                                  <p:childTnLst>
                                    <p:set>
                                      <p:cBhvr>
                                        <p:cTn id="81" dur="1" fill="hold">
                                          <p:stCondLst>
                                            <p:cond delay="0"/>
                                          </p:stCondLst>
                                        </p:cTn>
                                        <p:tgtEl>
                                          <p:spTgt spid="10">
                                            <p:txEl>
                                              <p:pRg st="5" end="5"/>
                                            </p:txEl>
                                          </p:spTgt>
                                        </p:tgtEl>
                                        <p:attrNameLst>
                                          <p:attrName>style.visibility</p:attrName>
                                        </p:attrNameLst>
                                      </p:cBhvr>
                                      <p:to>
                                        <p:strVal val="visible"/>
                                      </p:to>
                                    </p:set>
                                    <p:animEffect transition="in" filter="fade">
                                      <p:cBhvr>
                                        <p:cTn id="82" dur="500"/>
                                        <p:tgtEl>
                                          <p:spTgt spid="10">
                                            <p:txEl>
                                              <p:pRg st="5" end="5"/>
                                            </p:txEl>
                                          </p:spTgt>
                                        </p:tgtEl>
                                      </p:cBhvr>
                                    </p:animEffect>
                                  </p:childTnLst>
                                </p:cTn>
                              </p:par>
                              <p:par>
                                <p:cTn id="83" presetID="10" presetClass="entr" presetSubtype="0" fill="hold" nodeType="withEffect">
                                  <p:stCondLst>
                                    <p:cond delay="0"/>
                                  </p:stCondLst>
                                  <p:childTnLst>
                                    <p:set>
                                      <p:cBhvr>
                                        <p:cTn id="84" dur="1" fill="hold">
                                          <p:stCondLst>
                                            <p:cond delay="0"/>
                                          </p:stCondLst>
                                        </p:cTn>
                                        <p:tgtEl>
                                          <p:spTgt spid="10">
                                            <p:txEl>
                                              <p:pRg st="6" end="6"/>
                                            </p:txEl>
                                          </p:spTgt>
                                        </p:tgtEl>
                                        <p:attrNameLst>
                                          <p:attrName>style.visibility</p:attrName>
                                        </p:attrNameLst>
                                      </p:cBhvr>
                                      <p:to>
                                        <p:strVal val="visible"/>
                                      </p:to>
                                    </p:set>
                                    <p:animEffect transition="in" filter="fade">
                                      <p:cBhvr>
                                        <p:cTn id="85" dur="500"/>
                                        <p:tgtEl>
                                          <p:spTgt spid="10">
                                            <p:txEl>
                                              <p:pRg st="6" end="6"/>
                                            </p:txEl>
                                          </p:spTgt>
                                        </p:tgtEl>
                                      </p:cBhvr>
                                    </p:animEffect>
                                  </p:childTnLst>
                                </p:cTn>
                              </p:par>
                            </p:childTnLst>
                          </p:cTn>
                        </p:par>
                      </p:childTnLst>
                    </p:cTn>
                  </p:par>
                  <p:par>
                    <p:cTn id="86" fill="hold">
                      <p:stCondLst>
                        <p:cond delay="indefinite"/>
                      </p:stCondLst>
                      <p:childTnLst>
                        <p:par>
                          <p:cTn id="87" fill="hold">
                            <p:stCondLst>
                              <p:cond delay="0"/>
                            </p:stCondLst>
                            <p:childTnLst>
                              <p:par>
                                <p:cTn id="88" presetID="10" presetClass="entr" presetSubtype="0" fill="hold" grpId="0" nodeType="clickEffect">
                                  <p:stCondLst>
                                    <p:cond delay="0"/>
                                  </p:stCondLst>
                                  <p:childTnLst>
                                    <p:set>
                                      <p:cBhvr>
                                        <p:cTn id="89" dur="1" fill="hold">
                                          <p:stCondLst>
                                            <p:cond delay="0"/>
                                          </p:stCondLst>
                                        </p:cTn>
                                        <p:tgtEl>
                                          <p:spTgt spid="12"/>
                                        </p:tgtEl>
                                        <p:attrNameLst>
                                          <p:attrName>style.visibility</p:attrName>
                                        </p:attrNameLst>
                                      </p:cBhvr>
                                      <p:to>
                                        <p:strVal val="visible"/>
                                      </p:to>
                                    </p:set>
                                    <p:animEffect transition="in" filter="fade">
                                      <p:cBhvr>
                                        <p:cTn id="90" dur="500"/>
                                        <p:tgtEl>
                                          <p:spTgt spid="12"/>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nodeType="clickEffect">
                                  <p:stCondLst>
                                    <p:cond delay="0"/>
                                  </p:stCondLst>
                                  <p:childTnLst>
                                    <p:set>
                                      <p:cBhvr>
                                        <p:cTn id="94" dur="1" fill="hold">
                                          <p:stCondLst>
                                            <p:cond delay="0"/>
                                          </p:stCondLst>
                                        </p:cTn>
                                        <p:tgtEl>
                                          <p:spTgt spid="11">
                                            <p:txEl>
                                              <p:pRg st="0" end="0"/>
                                            </p:txEl>
                                          </p:spTgt>
                                        </p:tgtEl>
                                        <p:attrNameLst>
                                          <p:attrName>style.visibility</p:attrName>
                                        </p:attrNameLst>
                                      </p:cBhvr>
                                      <p:to>
                                        <p:strVal val="visible"/>
                                      </p:to>
                                    </p:set>
                                    <p:animEffect transition="in" filter="fade">
                                      <p:cBhvr>
                                        <p:cTn id="95" dur="500"/>
                                        <p:tgtEl>
                                          <p:spTgt spid="11">
                                            <p:txEl>
                                              <p:pRg st="0" end="0"/>
                                            </p:txEl>
                                          </p:spTgt>
                                        </p:tgtEl>
                                      </p:cBhvr>
                                    </p:animEffect>
                                  </p:childTnLst>
                                </p:cTn>
                              </p:par>
                              <p:par>
                                <p:cTn id="96" presetID="1" presetClass="exit" presetSubtype="0" fill="hold" grpId="0" nodeType="withEffect">
                                  <p:stCondLst>
                                    <p:cond delay="0"/>
                                  </p:stCondLst>
                                  <p:childTnLst>
                                    <p:set>
                                      <p:cBhvr>
                                        <p:cTn id="97" dur="1" fill="hold">
                                          <p:stCondLst>
                                            <p:cond delay="0"/>
                                          </p:stCondLst>
                                        </p:cTn>
                                        <p:tgtEl>
                                          <p:spTgt spid="17"/>
                                        </p:tgtEl>
                                        <p:attrNameLst>
                                          <p:attrName>style.visibility</p:attrName>
                                        </p:attrNameLst>
                                      </p:cBhvr>
                                      <p:to>
                                        <p:strVal val="hidden"/>
                                      </p:to>
                                    </p:set>
                                  </p:childTnLst>
                                </p:cTn>
                              </p:par>
                              <p:par>
                                <p:cTn id="98" presetID="10" presetClass="entr" presetSubtype="0" fill="hold" nodeType="withEffect">
                                  <p:stCondLst>
                                    <p:cond delay="0"/>
                                  </p:stCondLst>
                                  <p:childTnLst>
                                    <p:set>
                                      <p:cBhvr>
                                        <p:cTn id="99" dur="1" fill="hold">
                                          <p:stCondLst>
                                            <p:cond delay="0"/>
                                          </p:stCondLst>
                                        </p:cTn>
                                        <p:tgtEl>
                                          <p:spTgt spid="11">
                                            <p:txEl>
                                              <p:pRg st="1" end="1"/>
                                            </p:txEl>
                                          </p:spTgt>
                                        </p:tgtEl>
                                        <p:attrNameLst>
                                          <p:attrName>style.visibility</p:attrName>
                                        </p:attrNameLst>
                                      </p:cBhvr>
                                      <p:to>
                                        <p:strVal val="visible"/>
                                      </p:to>
                                    </p:set>
                                    <p:animEffect transition="in" filter="fade">
                                      <p:cBhvr>
                                        <p:cTn id="100" dur="500"/>
                                        <p:tgtEl>
                                          <p:spTgt spid="11">
                                            <p:txEl>
                                              <p:pRg st="1" end="1"/>
                                            </p:txEl>
                                          </p:spTgt>
                                        </p:tgtEl>
                                      </p:cBhvr>
                                    </p:animEffect>
                                  </p:childTnLst>
                                </p:cTn>
                              </p:par>
                            </p:childTnLst>
                          </p:cTn>
                        </p:par>
                      </p:childTnLst>
                    </p:cTn>
                  </p:par>
                  <p:par>
                    <p:cTn id="101" fill="hold">
                      <p:stCondLst>
                        <p:cond delay="indefinite"/>
                      </p:stCondLst>
                      <p:childTnLst>
                        <p:par>
                          <p:cTn id="102" fill="hold">
                            <p:stCondLst>
                              <p:cond delay="0"/>
                            </p:stCondLst>
                            <p:childTnLst>
                              <p:par>
                                <p:cTn id="103" presetID="10" presetClass="entr" presetSubtype="0" fill="hold" nodeType="clickEffect">
                                  <p:stCondLst>
                                    <p:cond delay="0"/>
                                  </p:stCondLst>
                                  <p:childTnLst>
                                    <p:set>
                                      <p:cBhvr>
                                        <p:cTn id="104" dur="1" fill="hold">
                                          <p:stCondLst>
                                            <p:cond delay="0"/>
                                          </p:stCondLst>
                                        </p:cTn>
                                        <p:tgtEl>
                                          <p:spTgt spid="11">
                                            <p:txEl>
                                              <p:pRg st="2" end="2"/>
                                            </p:txEl>
                                          </p:spTgt>
                                        </p:tgtEl>
                                        <p:attrNameLst>
                                          <p:attrName>style.visibility</p:attrName>
                                        </p:attrNameLst>
                                      </p:cBhvr>
                                      <p:to>
                                        <p:strVal val="visible"/>
                                      </p:to>
                                    </p:set>
                                    <p:animEffect transition="in" filter="fade">
                                      <p:cBhvr>
                                        <p:cTn id="105" dur="500"/>
                                        <p:tgtEl>
                                          <p:spTgt spid="11">
                                            <p:txEl>
                                              <p:pRg st="2" end="2"/>
                                            </p:txEl>
                                          </p:spTgt>
                                        </p:tgtEl>
                                      </p:cBhvr>
                                    </p:animEffect>
                                  </p:childTnLst>
                                </p:cTn>
                              </p:par>
                            </p:childTnLst>
                          </p:cTn>
                        </p:par>
                      </p:childTnLst>
                    </p:cTn>
                  </p:par>
                  <p:par>
                    <p:cTn id="106" fill="hold">
                      <p:stCondLst>
                        <p:cond delay="indefinite"/>
                      </p:stCondLst>
                      <p:childTnLst>
                        <p:par>
                          <p:cTn id="107" fill="hold">
                            <p:stCondLst>
                              <p:cond delay="0"/>
                            </p:stCondLst>
                            <p:childTnLst>
                              <p:par>
                                <p:cTn id="108" presetID="10" presetClass="entr" presetSubtype="0" fill="hold" nodeType="clickEffect">
                                  <p:stCondLst>
                                    <p:cond delay="0"/>
                                  </p:stCondLst>
                                  <p:childTnLst>
                                    <p:set>
                                      <p:cBhvr>
                                        <p:cTn id="109" dur="1" fill="hold">
                                          <p:stCondLst>
                                            <p:cond delay="0"/>
                                          </p:stCondLst>
                                        </p:cTn>
                                        <p:tgtEl>
                                          <p:spTgt spid="11">
                                            <p:txEl>
                                              <p:pRg st="3" end="3"/>
                                            </p:txEl>
                                          </p:spTgt>
                                        </p:tgtEl>
                                        <p:attrNameLst>
                                          <p:attrName>style.visibility</p:attrName>
                                        </p:attrNameLst>
                                      </p:cBhvr>
                                      <p:to>
                                        <p:strVal val="visible"/>
                                      </p:to>
                                    </p:set>
                                    <p:animEffect transition="in" filter="fade">
                                      <p:cBhvr>
                                        <p:cTn id="110" dur="500"/>
                                        <p:tgtEl>
                                          <p:spTgt spid="11">
                                            <p:txEl>
                                              <p:pRg st="3" end="3"/>
                                            </p:txEl>
                                          </p:spTgt>
                                        </p:tgtEl>
                                      </p:cBhvr>
                                    </p:animEffect>
                                  </p:childTnLst>
                                </p:cTn>
                              </p:par>
                            </p:childTnLst>
                          </p:cTn>
                        </p:par>
                      </p:childTnLst>
                    </p:cTn>
                  </p:par>
                  <p:par>
                    <p:cTn id="111" fill="hold">
                      <p:stCondLst>
                        <p:cond delay="indefinite"/>
                      </p:stCondLst>
                      <p:childTnLst>
                        <p:par>
                          <p:cTn id="112" fill="hold">
                            <p:stCondLst>
                              <p:cond delay="0"/>
                            </p:stCondLst>
                            <p:childTnLst>
                              <p:par>
                                <p:cTn id="113" presetID="10" presetClass="entr" presetSubtype="0" fill="hold" nodeType="clickEffect">
                                  <p:stCondLst>
                                    <p:cond delay="0"/>
                                  </p:stCondLst>
                                  <p:childTnLst>
                                    <p:set>
                                      <p:cBhvr>
                                        <p:cTn id="114" dur="1" fill="hold">
                                          <p:stCondLst>
                                            <p:cond delay="0"/>
                                          </p:stCondLst>
                                        </p:cTn>
                                        <p:tgtEl>
                                          <p:spTgt spid="11">
                                            <p:txEl>
                                              <p:pRg st="4" end="4"/>
                                            </p:txEl>
                                          </p:spTgt>
                                        </p:tgtEl>
                                        <p:attrNameLst>
                                          <p:attrName>style.visibility</p:attrName>
                                        </p:attrNameLst>
                                      </p:cBhvr>
                                      <p:to>
                                        <p:strVal val="visible"/>
                                      </p:to>
                                    </p:set>
                                    <p:animEffect transition="in" filter="fade">
                                      <p:cBhvr>
                                        <p:cTn id="115" dur="500"/>
                                        <p:tgtEl>
                                          <p:spTgt spid="11">
                                            <p:txEl>
                                              <p:pRg st="4" end="4"/>
                                            </p:txEl>
                                          </p:spTgt>
                                        </p:tgtEl>
                                      </p:cBhvr>
                                    </p:animEffect>
                                  </p:childTnLst>
                                </p:cTn>
                              </p:par>
                            </p:childTnLst>
                          </p:cTn>
                        </p:par>
                      </p:childTnLst>
                    </p:cTn>
                  </p:par>
                  <p:par>
                    <p:cTn id="116" fill="hold">
                      <p:stCondLst>
                        <p:cond delay="indefinite"/>
                      </p:stCondLst>
                      <p:childTnLst>
                        <p:par>
                          <p:cTn id="117" fill="hold">
                            <p:stCondLst>
                              <p:cond delay="0"/>
                            </p:stCondLst>
                            <p:childTnLst>
                              <p:par>
                                <p:cTn id="118" presetID="10" presetClass="entr" presetSubtype="0" fill="hold" nodeType="clickEffect">
                                  <p:stCondLst>
                                    <p:cond delay="0"/>
                                  </p:stCondLst>
                                  <p:childTnLst>
                                    <p:set>
                                      <p:cBhvr>
                                        <p:cTn id="119" dur="1" fill="hold">
                                          <p:stCondLst>
                                            <p:cond delay="0"/>
                                          </p:stCondLst>
                                        </p:cTn>
                                        <p:tgtEl>
                                          <p:spTgt spid="11">
                                            <p:txEl>
                                              <p:pRg st="5" end="5"/>
                                            </p:txEl>
                                          </p:spTgt>
                                        </p:tgtEl>
                                        <p:attrNameLst>
                                          <p:attrName>style.visibility</p:attrName>
                                        </p:attrNameLst>
                                      </p:cBhvr>
                                      <p:to>
                                        <p:strVal val="visible"/>
                                      </p:to>
                                    </p:set>
                                    <p:animEffect transition="in" filter="fade">
                                      <p:cBhvr>
                                        <p:cTn id="120" dur="500"/>
                                        <p:tgtEl>
                                          <p:spTgt spid="1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2" grpId="0" animBg="1"/>
      <p:bldP spid="3" grpId="0" animBg="1"/>
      <p:bldP spid="1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5E7217-8907-42F3-AC87-06281C2E4263}"/>
              </a:ext>
            </a:extLst>
          </p:cNvPr>
          <p:cNvSpPr>
            <a:spLocks noGrp="1"/>
          </p:cNvSpPr>
          <p:nvPr>
            <p:ph type="title"/>
          </p:nvPr>
        </p:nvSpPr>
        <p:spPr>
          <a:xfrm>
            <a:off x="76200" y="57151"/>
            <a:ext cx="8991600" cy="609600"/>
          </a:xfrm>
        </p:spPr>
        <p:txBody>
          <a:bodyPr/>
          <a:lstStyle/>
          <a:p>
            <a:r>
              <a:rPr lang="en-US" dirty="0"/>
              <a:t>Functions</a:t>
            </a:r>
          </a:p>
        </p:txBody>
      </p:sp>
      <p:sp>
        <p:nvSpPr>
          <p:cNvPr id="4" name="Slide Number Placeholder 3">
            <a:extLst>
              <a:ext uri="{FF2B5EF4-FFF2-40B4-BE49-F238E27FC236}">
                <a16:creationId xmlns:a16="http://schemas.microsoft.com/office/drawing/2014/main" id="{6B5D7B9F-D9E0-48B8-ACD2-FEADD08379F9}"/>
              </a:ext>
            </a:extLst>
          </p:cNvPr>
          <p:cNvSpPr>
            <a:spLocks noGrp="1"/>
          </p:cNvSpPr>
          <p:nvPr>
            <p:ph type="sldNum" sz="quarter" idx="12"/>
          </p:nvPr>
        </p:nvSpPr>
        <p:spPr/>
        <p:txBody>
          <a:bodyPr/>
          <a:lstStyle/>
          <a:p>
            <a:fld id="{B9EA2576-3992-4A7D-AC41-AC0E2BE3E45F}" type="slidenum">
              <a:rPr lang="en-US" smtClean="0"/>
              <a:pPr/>
              <a:t>6</a:t>
            </a:fld>
            <a:endParaRPr lang="en-US" dirty="0"/>
          </a:p>
        </p:txBody>
      </p:sp>
      <p:sp>
        <p:nvSpPr>
          <p:cNvPr id="5" name="Rectangle 4">
            <a:extLst>
              <a:ext uri="{FF2B5EF4-FFF2-40B4-BE49-F238E27FC236}">
                <a16:creationId xmlns:a16="http://schemas.microsoft.com/office/drawing/2014/main" id="{A323C1E1-11FD-42FF-9F5A-00C7061022C4}"/>
              </a:ext>
            </a:extLst>
          </p:cNvPr>
          <p:cNvSpPr/>
          <p:nvPr/>
        </p:nvSpPr>
        <p:spPr>
          <a:xfrm>
            <a:off x="381000" y="620545"/>
            <a:ext cx="4419600" cy="4217821"/>
          </a:xfrm>
          <a:prstGeom prst="rect">
            <a:avLst/>
          </a:prstGeom>
          <a:solidFill>
            <a:schemeClr val="accent1">
              <a:lumMod val="20000"/>
              <a:lumOff val="80000"/>
            </a:schemeClr>
          </a:solidFill>
          <a:ln>
            <a:solidFill>
              <a:schemeClr val="tx1"/>
            </a:solidFill>
          </a:ln>
        </p:spPr>
        <p:txBody>
          <a:bodyPr wrap="square">
            <a:spAutoFit/>
          </a:bodyPr>
          <a:lstStyle/>
          <a:p>
            <a:pPr>
              <a:lnSpc>
                <a:spcPct val="107000"/>
              </a:lnSpc>
            </a:pPr>
            <a:r>
              <a:rPr lang="en-US" sz="1200" b="1" dirty="0" err="1">
                <a:solidFill>
                  <a:srgbClr val="7F0055"/>
                </a:solidFill>
                <a:latin typeface="Consolas" panose="020B0609020204030204" pitchFamily="49" charset="0"/>
                <a:ea typeface="Calibri" panose="020F0502020204030204" pitchFamily="34" charset="0"/>
                <a:cs typeface="Consolas" panose="020B0609020204030204" pitchFamily="49" charset="0"/>
              </a:rPr>
              <a:t>enum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BOARD_STATUS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0000C0"/>
                </a:solidFill>
                <a:latin typeface="Consolas" panose="020B0609020204030204" pitchFamily="49" charset="0"/>
                <a:ea typeface="Calibri" panose="020F0502020204030204" pitchFamily="34" charset="0"/>
                <a:cs typeface="Consolas" panose="020B0609020204030204" pitchFamily="49" charset="0"/>
              </a:rPr>
              <a:t>PLAYING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0000C0"/>
                </a:solidFill>
                <a:latin typeface="Consolas" panose="020B0609020204030204" pitchFamily="49" charset="0"/>
                <a:ea typeface="Calibri" panose="020F0502020204030204" pitchFamily="34" charset="0"/>
                <a:cs typeface="Consolas" panose="020B0609020204030204" pitchFamily="49" charset="0"/>
              </a:rPr>
              <a:t>TIE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0000C0"/>
                </a:solidFill>
                <a:latin typeface="Consolas" panose="020B0609020204030204" pitchFamily="49" charset="0"/>
                <a:ea typeface="Calibri" panose="020F0502020204030204" pitchFamily="34" charset="0"/>
                <a:cs typeface="Consolas" panose="020B0609020204030204" pitchFamily="49" charset="0"/>
              </a:rPr>
              <a:t>WON_1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0000C0"/>
                </a:solidFill>
                <a:latin typeface="Consolas" panose="020B0609020204030204" pitchFamily="49" charset="0"/>
                <a:ea typeface="Calibri" panose="020F0502020204030204" pitchFamily="34" charset="0"/>
                <a:cs typeface="Consolas" panose="020B0609020204030204" pitchFamily="49" charset="0"/>
              </a:rPr>
              <a:t>WON_2</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ask_for_move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player_num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return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0;</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void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place_token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cell_num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player_num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get_board_status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return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-1; </a:t>
            </a:r>
            <a:r>
              <a:rPr lang="en-US" sz="1200" dirty="0">
                <a:solidFill>
                  <a:srgbClr val="3F7F5F"/>
                </a:solidFill>
                <a:latin typeface="Consolas" panose="020B0609020204030204" pitchFamily="49" charset="0"/>
                <a:ea typeface="Calibri" panose="020F0502020204030204" pitchFamily="34" charset="0"/>
                <a:cs typeface="Consolas" panose="020B0609020204030204" pitchFamily="49" charset="0"/>
              </a:rPr>
              <a:t>// Still going</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return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0; </a:t>
            </a:r>
            <a:r>
              <a:rPr lang="en-US" sz="1200" dirty="0">
                <a:solidFill>
                  <a:srgbClr val="3F7F5F"/>
                </a:solidFill>
                <a:latin typeface="Consolas" panose="020B0609020204030204" pitchFamily="49" charset="0"/>
                <a:ea typeface="Calibri" panose="020F0502020204030204" pitchFamily="34" charset="0"/>
                <a:cs typeface="Consolas" panose="020B0609020204030204" pitchFamily="49" charset="0"/>
              </a:rPr>
              <a:t>// Tie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return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1; </a:t>
            </a:r>
            <a:r>
              <a:rPr lang="en-US" sz="1200" dirty="0">
                <a:solidFill>
                  <a:srgbClr val="3F7F5F"/>
                </a:solidFill>
                <a:latin typeface="Consolas" panose="020B0609020204030204" pitchFamily="49" charset="0"/>
                <a:ea typeface="Calibri" panose="020F0502020204030204" pitchFamily="34" charset="0"/>
                <a:cs typeface="Consolas" panose="020B0609020204030204" pitchFamily="49" charset="0"/>
              </a:rPr>
              <a:t>// Player 1 won</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return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2; </a:t>
            </a:r>
            <a:r>
              <a:rPr lang="en-US" sz="1200" dirty="0">
                <a:solidFill>
                  <a:srgbClr val="3F7F5F"/>
                </a:solidFill>
                <a:latin typeface="Consolas" panose="020B0609020204030204" pitchFamily="49" charset="0"/>
                <a:ea typeface="Calibri" panose="020F0502020204030204" pitchFamily="34" charset="0"/>
                <a:cs typeface="Consolas" panose="020B0609020204030204" pitchFamily="49" charset="0"/>
              </a:rPr>
              <a:t>// Player 2 won</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b="1" dirty="0">
                <a:solidFill>
                  <a:srgbClr val="7F0055"/>
                </a:solidFill>
                <a:latin typeface="Consolas" panose="020B0609020204030204" pitchFamily="49" charset="0"/>
                <a:ea typeface="Calibri" panose="020F0502020204030204" pitchFamily="34" charset="0"/>
                <a:cs typeface="Consolas" panose="020B0609020204030204" pitchFamily="49" charset="0"/>
              </a:rPr>
              <a:t>void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print_board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100" dirty="0">
                <a:latin typeface="Calibri" panose="020F0502020204030204" pitchFamily="34" charset="0"/>
                <a:ea typeface="Calibri" panose="020F0502020204030204" pitchFamily="34" charset="0"/>
                <a:cs typeface="Times New Roman" panose="02020603050405020304" pitchFamily="18" charset="0"/>
              </a:rPr>
              <a:t> </a:t>
            </a:r>
          </a:p>
        </p:txBody>
      </p:sp>
      <p:sp>
        <p:nvSpPr>
          <p:cNvPr id="6" name="Rectangle 5">
            <a:extLst>
              <a:ext uri="{FF2B5EF4-FFF2-40B4-BE49-F238E27FC236}">
                <a16:creationId xmlns:a16="http://schemas.microsoft.com/office/drawing/2014/main" id="{9307F37B-5CFF-462D-87AC-27EACB9F14CD}"/>
              </a:ext>
            </a:extLst>
          </p:cNvPr>
          <p:cNvSpPr/>
          <p:nvPr/>
        </p:nvSpPr>
        <p:spPr>
          <a:xfrm>
            <a:off x="341671" y="1362382"/>
            <a:ext cx="437535" cy="42708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CE9AC20-6EFC-4E9D-8836-BEDF45F43157}"/>
              </a:ext>
            </a:extLst>
          </p:cNvPr>
          <p:cNvSpPr/>
          <p:nvPr/>
        </p:nvSpPr>
        <p:spPr>
          <a:xfrm>
            <a:off x="366252" y="2714318"/>
            <a:ext cx="437535" cy="42708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0C6F7F9B-B39D-411C-936B-B44B781CB9B4}"/>
              </a:ext>
            </a:extLst>
          </p:cNvPr>
          <p:cNvSpPr txBox="1"/>
          <p:nvPr/>
        </p:nvSpPr>
        <p:spPr>
          <a:xfrm>
            <a:off x="784123" y="1148531"/>
            <a:ext cx="762000" cy="369332"/>
          </a:xfrm>
          <a:prstGeom prst="rect">
            <a:avLst/>
          </a:prstGeom>
          <a:noFill/>
        </p:spPr>
        <p:txBody>
          <a:bodyPr wrap="square" rtlCol="0">
            <a:spAutoFit/>
          </a:bodyPr>
          <a:lstStyle/>
          <a:p>
            <a:r>
              <a:rPr lang="en-US" b="1" dirty="0">
                <a:solidFill>
                  <a:srgbClr val="FF0000"/>
                </a:solidFill>
              </a:rPr>
              <a:t>0 - 8</a:t>
            </a:r>
          </a:p>
        </p:txBody>
      </p:sp>
      <p:sp>
        <p:nvSpPr>
          <p:cNvPr id="10" name="TextBox 9">
            <a:extLst>
              <a:ext uri="{FF2B5EF4-FFF2-40B4-BE49-F238E27FC236}">
                <a16:creationId xmlns:a16="http://schemas.microsoft.com/office/drawing/2014/main" id="{8E45C624-9C31-44AB-BC1A-5ED9F270ED5E}"/>
              </a:ext>
            </a:extLst>
          </p:cNvPr>
          <p:cNvSpPr txBox="1"/>
          <p:nvPr/>
        </p:nvSpPr>
        <p:spPr>
          <a:xfrm>
            <a:off x="816077" y="2510298"/>
            <a:ext cx="2140973" cy="369332"/>
          </a:xfrm>
          <a:prstGeom prst="rect">
            <a:avLst/>
          </a:prstGeom>
          <a:noFill/>
        </p:spPr>
        <p:txBody>
          <a:bodyPr wrap="square" rtlCol="0">
            <a:spAutoFit/>
          </a:bodyPr>
          <a:lstStyle/>
          <a:p>
            <a:r>
              <a:rPr lang="en-US" b="1" dirty="0">
                <a:solidFill>
                  <a:srgbClr val="FF0000"/>
                </a:solidFill>
              </a:rPr>
              <a:t>Not a continuum</a:t>
            </a:r>
          </a:p>
        </p:txBody>
      </p:sp>
      <p:sp>
        <p:nvSpPr>
          <p:cNvPr id="11" name="Rectangle 10">
            <a:extLst>
              <a:ext uri="{FF2B5EF4-FFF2-40B4-BE49-F238E27FC236}">
                <a16:creationId xmlns:a16="http://schemas.microsoft.com/office/drawing/2014/main" id="{C71BEC64-239B-4DC4-A368-8D9DC232BC38}"/>
              </a:ext>
            </a:extLst>
          </p:cNvPr>
          <p:cNvSpPr/>
          <p:nvPr/>
        </p:nvSpPr>
        <p:spPr>
          <a:xfrm>
            <a:off x="5372100" y="1718955"/>
            <a:ext cx="3086100" cy="1463991"/>
          </a:xfrm>
          <a:prstGeom prst="rect">
            <a:avLst/>
          </a:prstGeom>
          <a:solidFill>
            <a:schemeClr val="accent3">
              <a:lumMod val="20000"/>
              <a:lumOff val="80000"/>
            </a:schemeClr>
          </a:solidFill>
          <a:ln>
            <a:solidFill>
              <a:schemeClr val="tx1"/>
            </a:solidFill>
          </a:ln>
        </p:spPr>
        <p:txBody>
          <a:bodyPr wrap="square">
            <a:spAutoFit/>
          </a:bodyPr>
          <a:lstStyle/>
          <a:p>
            <a:pPr>
              <a:lnSpc>
                <a:spcPct val="107000"/>
              </a:lnSpc>
            </a:pPr>
            <a:endPar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get_board_status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a:solidFill>
                  <a:srgbClr val="00AA00"/>
                </a:solidFill>
                <a:latin typeface="Consolas" panose="020B0609020204030204" pitchFamily="49" charset="0"/>
                <a:ea typeface="Calibri" panose="020F0502020204030204" pitchFamily="34" charset="0"/>
                <a:cs typeface="Consolas" panose="020B0609020204030204" pitchFamily="49" charset="0"/>
              </a:rPr>
              <a:t>'playing'</a:t>
            </a:r>
            <a:endParaRPr lang="en-US" sz="14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a:solidFill>
                  <a:srgbClr val="00AA00"/>
                </a:solidFill>
                <a:latin typeface="Consolas" panose="020B0609020204030204" pitchFamily="49" charset="0"/>
                <a:ea typeface="Calibri" panose="020F0502020204030204" pitchFamily="34" charset="0"/>
                <a:cs typeface="Consolas" panose="020B0609020204030204" pitchFamily="49" charset="0"/>
              </a:rPr>
              <a:t>'tie'</a:t>
            </a:r>
            <a:endParaRPr lang="en-US" sz="14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a:solidFill>
                  <a:srgbClr val="00AA00"/>
                </a:solidFill>
                <a:latin typeface="Consolas" panose="020B0609020204030204" pitchFamily="49" charset="0"/>
                <a:ea typeface="Calibri" panose="020F0502020204030204" pitchFamily="34" charset="0"/>
                <a:cs typeface="Consolas" panose="020B0609020204030204" pitchFamily="49" charset="0"/>
              </a:rPr>
              <a:t>'won_1'</a:t>
            </a:r>
            <a:endParaRPr lang="en-US" sz="14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spcAft>
                <a:spcPts val="800"/>
              </a:spcAft>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b="1" dirty="0">
                <a:solidFill>
                  <a:srgbClr val="000000"/>
                </a:solidFill>
                <a:latin typeface="Consolas" panose="020B0609020204030204" pitchFamily="49" charset="0"/>
                <a:ea typeface="Calibri" panose="020F0502020204030204" pitchFamily="34" charset="0"/>
                <a:cs typeface="Consolas" panose="020B0609020204030204" pitchFamily="49" charset="0"/>
              </a:rPr>
              <a:t>WON_2</a:t>
            </a:r>
            <a:endParaRPr lang="en-US" sz="1400" dirty="0">
              <a:latin typeface="Consolas" panose="020B0609020204030204" pitchFamily="49" charset="0"/>
              <a:ea typeface="Calibri" panose="020F0502020204030204" pitchFamily="34" charset="0"/>
              <a:cs typeface="Times New Roman" panose="02020603050405020304" pitchFamily="18" charset="0"/>
            </a:endParaRPr>
          </a:p>
        </p:txBody>
      </p:sp>
      <p:sp>
        <p:nvSpPr>
          <p:cNvPr id="12" name="TextBox 11">
            <a:extLst>
              <a:ext uri="{FF2B5EF4-FFF2-40B4-BE49-F238E27FC236}">
                <a16:creationId xmlns:a16="http://schemas.microsoft.com/office/drawing/2014/main" id="{C9242908-4CF2-435A-9B9B-14F8A3EC8B1B}"/>
              </a:ext>
            </a:extLst>
          </p:cNvPr>
          <p:cNvSpPr txBox="1"/>
          <p:nvPr/>
        </p:nvSpPr>
        <p:spPr>
          <a:xfrm>
            <a:off x="4055139" y="653224"/>
            <a:ext cx="711048" cy="246221"/>
          </a:xfrm>
          <a:prstGeom prst="rect">
            <a:avLst/>
          </a:prstGeom>
          <a:noFill/>
        </p:spPr>
        <p:txBody>
          <a:bodyPr wrap="square" rtlCol="0">
            <a:spAutoFit/>
          </a:bodyPr>
          <a:lstStyle/>
          <a:p>
            <a:pPr algn="r"/>
            <a:r>
              <a:rPr lang="en-US" sz="1000" b="1" dirty="0">
                <a:solidFill>
                  <a:schemeClr val="accent1">
                    <a:lumMod val="50000"/>
                  </a:schemeClr>
                </a:solidFill>
              </a:rPr>
              <a:t>C++</a:t>
            </a:r>
          </a:p>
        </p:txBody>
      </p:sp>
      <p:sp>
        <p:nvSpPr>
          <p:cNvPr id="13" name="TextBox 12">
            <a:extLst>
              <a:ext uri="{FF2B5EF4-FFF2-40B4-BE49-F238E27FC236}">
                <a16:creationId xmlns:a16="http://schemas.microsoft.com/office/drawing/2014/main" id="{451A5D48-1398-43CE-9770-74906D65EFCA}"/>
              </a:ext>
            </a:extLst>
          </p:cNvPr>
          <p:cNvSpPr txBox="1"/>
          <p:nvPr/>
        </p:nvSpPr>
        <p:spPr>
          <a:xfrm>
            <a:off x="7525667" y="1718955"/>
            <a:ext cx="932533" cy="246221"/>
          </a:xfrm>
          <a:prstGeom prst="rect">
            <a:avLst/>
          </a:prstGeom>
          <a:noFill/>
        </p:spPr>
        <p:txBody>
          <a:bodyPr wrap="square" rtlCol="0">
            <a:spAutoFit/>
          </a:bodyPr>
          <a:lstStyle/>
          <a:p>
            <a:pPr algn="r"/>
            <a:r>
              <a:rPr lang="en-US" sz="1000" b="1" dirty="0">
                <a:solidFill>
                  <a:schemeClr val="accent3">
                    <a:lumMod val="50000"/>
                  </a:schemeClr>
                </a:solidFill>
              </a:rPr>
              <a:t>Python</a:t>
            </a:r>
          </a:p>
        </p:txBody>
      </p:sp>
    </p:spTree>
    <p:extLst>
      <p:ext uri="{BB962C8B-B14F-4D97-AF65-F5344CB8AC3E}">
        <p14:creationId xmlns:p14="http://schemas.microsoft.com/office/powerpoint/2010/main" val="3469742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8" end="8"/>
                                            </p:txEl>
                                          </p:spTgt>
                                        </p:tgtEl>
                                        <p:attrNameLst>
                                          <p:attrName>style.visibility</p:attrName>
                                        </p:attrNameLst>
                                      </p:cBhvr>
                                      <p:to>
                                        <p:strVal val="visible"/>
                                      </p:to>
                                    </p:set>
                                    <p:animEffect transition="in" filter="fade">
                                      <p:cBhvr>
                                        <p:cTn id="15" dur="500"/>
                                        <p:tgtEl>
                                          <p:spTgt spid="5">
                                            <p:txEl>
                                              <p:pRg st="8" end="8"/>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9" end="9"/>
                                            </p:txEl>
                                          </p:spTgt>
                                        </p:tgtEl>
                                        <p:attrNameLst>
                                          <p:attrName>style.visibility</p:attrName>
                                        </p:attrNameLst>
                                      </p:cBhvr>
                                      <p:to>
                                        <p:strVal val="visible"/>
                                      </p:to>
                                    </p:set>
                                    <p:animEffect transition="in" filter="fade">
                                      <p:cBhvr>
                                        <p:cTn id="18" dur="500"/>
                                        <p:tgtEl>
                                          <p:spTgt spid="5">
                                            <p:txEl>
                                              <p:pRg st="9" end="9"/>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
                                            <p:txEl>
                                              <p:pRg st="11" end="11"/>
                                            </p:txEl>
                                          </p:spTgt>
                                        </p:tgtEl>
                                        <p:attrNameLst>
                                          <p:attrName>style.visibility</p:attrName>
                                        </p:attrNameLst>
                                      </p:cBhvr>
                                      <p:to>
                                        <p:strVal val="visible"/>
                                      </p:to>
                                    </p:set>
                                    <p:animEffect transition="in" filter="fade">
                                      <p:cBhvr>
                                        <p:cTn id="23" dur="500"/>
                                        <p:tgtEl>
                                          <p:spTgt spid="5">
                                            <p:txEl>
                                              <p:pRg st="11" end="11"/>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5">
                                            <p:txEl>
                                              <p:pRg st="16" end="16"/>
                                            </p:txEl>
                                          </p:spTgt>
                                        </p:tgtEl>
                                        <p:attrNameLst>
                                          <p:attrName>style.visibility</p:attrName>
                                        </p:attrNameLst>
                                      </p:cBhvr>
                                      <p:to>
                                        <p:strVal val="visible"/>
                                      </p:to>
                                    </p:set>
                                    <p:animEffect transition="in" filter="fade">
                                      <p:cBhvr>
                                        <p:cTn id="26" dur="500"/>
                                        <p:tgtEl>
                                          <p:spTgt spid="5">
                                            <p:txEl>
                                              <p:pRg st="16" end="16"/>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5">
                                            <p:txEl>
                                              <p:pRg st="12" end="12"/>
                                            </p:txEl>
                                          </p:spTgt>
                                        </p:tgtEl>
                                        <p:attrNameLst>
                                          <p:attrName>style.visibility</p:attrName>
                                        </p:attrNameLst>
                                      </p:cBhvr>
                                      <p:to>
                                        <p:strVal val="visible"/>
                                      </p:to>
                                    </p:set>
                                    <p:animEffect transition="in" filter="fade">
                                      <p:cBhvr>
                                        <p:cTn id="31" dur="500"/>
                                        <p:tgtEl>
                                          <p:spTgt spid="5">
                                            <p:txEl>
                                              <p:pRg st="12" end="1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5">
                                            <p:txEl>
                                              <p:pRg st="13" end="13"/>
                                            </p:txEl>
                                          </p:spTgt>
                                        </p:tgtEl>
                                        <p:attrNameLst>
                                          <p:attrName>style.visibility</p:attrName>
                                        </p:attrNameLst>
                                      </p:cBhvr>
                                      <p:to>
                                        <p:strVal val="visible"/>
                                      </p:to>
                                    </p:set>
                                    <p:animEffect transition="in" filter="fade">
                                      <p:cBhvr>
                                        <p:cTn id="36" dur="500"/>
                                        <p:tgtEl>
                                          <p:spTgt spid="5">
                                            <p:txEl>
                                              <p:pRg st="13" end="13"/>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5">
                                            <p:txEl>
                                              <p:pRg st="14" end="14"/>
                                            </p:txEl>
                                          </p:spTgt>
                                        </p:tgtEl>
                                        <p:attrNameLst>
                                          <p:attrName>style.visibility</p:attrName>
                                        </p:attrNameLst>
                                      </p:cBhvr>
                                      <p:to>
                                        <p:strVal val="visible"/>
                                      </p:to>
                                    </p:set>
                                    <p:animEffect transition="in" filter="fade">
                                      <p:cBhvr>
                                        <p:cTn id="41" dur="500"/>
                                        <p:tgtEl>
                                          <p:spTgt spid="5">
                                            <p:txEl>
                                              <p:pRg st="14" end="14"/>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5">
                                            <p:txEl>
                                              <p:pRg st="15" end="15"/>
                                            </p:txEl>
                                          </p:spTgt>
                                        </p:tgtEl>
                                        <p:attrNameLst>
                                          <p:attrName>style.visibility</p:attrName>
                                        </p:attrNameLst>
                                      </p:cBhvr>
                                      <p:to>
                                        <p:strVal val="visible"/>
                                      </p:to>
                                    </p:set>
                                    <p:animEffect transition="in" filter="fade">
                                      <p:cBhvr>
                                        <p:cTn id="44" dur="500"/>
                                        <p:tgtEl>
                                          <p:spTgt spid="5">
                                            <p:txEl>
                                              <p:pRg st="15" end="15"/>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fade">
                                      <p:cBhvr>
                                        <p:cTn id="49" dur="500"/>
                                        <p:tgtEl>
                                          <p:spTgt spid="8"/>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500"/>
                                        <p:tgtEl>
                                          <p:spTgt spid="10"/>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5">
                                            <p:txEl>
                                              <p:pRg st="0" end="0"/>
                                            </p:txEl>
                                          </p:spTgt>
                                        </p:tgtEl>
                                        <p:attrNameLst>
                                          <p:attrName>style.visibility</p:attrName>
                                        </p:attrNameLst>
                                      </p:cBhvr>
                                      <p:to>
                                        <p:strVal val="visible"/>
                                      </p:to>
                                    </p:set>
                                    <p:animEffect transition="in" filter="fade">
                                      <p:cBhvr>
                                        <p:cTn id="57" dur="500"/>
                                        <p:tgtEl>
                                          <p:spTgt spid="5">
                                            <p:txEl>
                                              <p:pRg st="0" end="0"/>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5">
                                            <p:txEl>
                                              <p:pRg st="1" end="1"/>
                                            </p:txEl>
                                          </p:spTgt>
                                        </p:tgtEl>
                                        <p:attrNameLst>
                                          <p:attrName>style.visibility</p:attrName>
                                        </p:attrNameLst>
                                      </p:cBhvr>
                                      <p:to>
                                        <p:strVal val="visible"/>
                                      </p:to>
                                    </p:set>
                                    <p:animEffect transition="in" filter="fade">
                                      <p:cBhvr>
                                        <p:cTn id="60" dur="500"/>
                                        <p:tgtEl>
                                          <p:spTgt spid="5">
                                            <p:txEl>
                                              <p:pRg st="1" end="1"/>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5">
                                            <p:txEl>
                                              <p:pRg st="2" end="2"/>
                                            </p:txEl>
                                          </p:spTgt>
                                        </p:tgtEl>
                                        <p:attrNameLst>
                                          <p:attrName>style.visibility</p:attrName>
                                        </p:attrNameLst>
                                      </p:cBhvr>
                                      <p:to>
                                        <p:strVal val="visible"/>
                                      </p:to>
                                    </p:set>
                                    <p:animEffect transition="in" filter="fade">
                                      <p:cBhvr>
                                        <p:cTn id="63" dur="500"/>
                                        <p:tgtEl>
                                          <p:spTgt spid="5">
                                            <p:txEl>
                                              <p:pRg st="2" end="2"/>
                                            </p:txEl>
                                          </p:spTgt>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11"/>
                                        </p:tgtEl>
                                        <p:attrNameLst>
                                          <p:attrName>style.visibility</p:attrName>
                                        </p:attrNameLst>
                                      </p:cBhvr>
                                      <p:to>
                                        <p:strVal val="visible"/>
                                      </p:to>
                                    </p:set>
                                    <p:animEffect transition="in" filter="fade">
                                      <p:cBhvr>
                                        <p:cTn id="68" dur="500"/>
                                        <p:tgtEl>
                                          <p:spTgt spid="11"/>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13"/>
                                        </p:tgtEl>
                                        <p:attrNameLst>
                                          <p:attrName>style.visibility</p:attrName>
                                        </p:attrNameLst>
                                      </p:cBhvr>
                                      <p:to>
                                        <p:strVal val="visible"/>
                                      </p:to>
                                    </p:set>
                                    <p:animEffect transition="in" filter="fade">
                                      <p:cBhvr>
                                        <p:cTn id="71" dur="500"/>
                                        <p:tgtEl>
                                          <p:spTgt spid="13"/>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5">
                                            <p:txEl>
                                              <p:pRg st="18" end="18"/>
                                            </p:txEl>
                                          </p:spTgt>
                                        </p:tgtEl>
                                        <p:attrNameLst>
                                          <p:attrName>style.visibility</p:attrName>
                                        </p:attrNameLst>
                                      </p:cBhvr>
                                      <p:to>
                                        <p:strVal val="visible"/>
                                      </p:to>
                                    </p:set>
                                    <p:animEffect transition="in" filter="fade">
                                      <p:cBhvr>
                                        <p:cTn id="76" dur="500"/>
                                        <p:tgtEl>
                                          <p:spTgt spid="5">
                                            <p:txEl>
                                              <p:pRg st="18" end="18"/>
                                            </p:txEl>
                                          </p:spTgt>
                                        </p:tgtEl>
                                      </p:cBhvr>
                                    </p:animEffect>
                                  </p:childTnLst>
                                </p:cTn>
                              </p:par>
                              <p:par>
                                <p:cTn id="77" presetID="10" presetClass="entr" presetSubtype="0" fill="hold" nodeType="withEffect">
                                  <p:stCondLst>
                                    <p:cond delay="0"/>
                                  </p:stCondLst>
                                  <p:childTnLst>
                                    <p:set>
                                      <p:cBhvr>
                                        <p:cTn id="78" dur="1" fill="hold">
                                          <p:stCondLst>
                                            <p:cond delay="0"/>
                                          </p:stCondLst>
                                        </p:cTn>
                                        <p:tgtEl>
                                          <p:spTgt spid="5">
                                            <p:txEl>
                                              <p:pRg st="19" end="19"/>
                                            </p:txEl>
                                          </p:spTgt>
                                        </p:tgtEl>
                                        <p:attrNameLst>
                                          <p:attrName>style.visibility</p:attrName>
                                        </p:attrNameLst>
                                      </p:cBhvr>
                                      <p:to>
                                        <p:strVal val="visible"/>
                                      </p:to>
                                    </p:set>
                                    <p:animEffect transition="in" filter="fade">
                                      <p:cBhvr>
                                        <p:cTn id="79" dur="500"/>
                                        <p:tgtEl>
                                          <p:spTgt spid="5">
                                            <p:txEl>
                                              <p:pRg st="19" end="1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p:bldP spid="10" grpId="0"/>
      <p:bldP spid="11" grpId="0" animBg="1"/>
      <p:bldP spid="1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ECF23-38E7-491C-8AA0-DF9DD8710E44}"/>
              </a:ext>
            </a:extLst>
          </p:cNvPr>
          <p:cNvSpPr>
            <a:spLocks noGrp="1"/>
          </p:cNvSpPr>
          <p:nvPr>
            <p:ph type="title"/>
          </p:nvPr>
        </p:nvSpPr>
        <p:spPr>
          <a:xfrm>
            <a:off x="76200" y="57151"/>
            <a:ext cx="3962400" cy="609600"/>
          </a:xfrm>
        </p:spPr>
        <p:txBody>
          <a:bodyPr/>
          <a:lstStyle/>
          <a:p>
            <a:r>
              <a:rPr lang="en-US" dirty="0"/>
              <a:t>Game Logic</a:t>
            </a:r>
          </a:p>
        </p:txBody>
      </p:sp>
      <p:sp>
        <p:nvSpPr>
          <p:cNvPr id="4" name="Slide Number Placeholder 3">
            <a:extLst>
              <a:ext uri="{FF2B5EF4-FFF2-40B4-BE49-F238E27FC236}">
                <a16:creationId xmlns:a16="http://schemas.microsoft.com/office/drawing/2014/main" id="{69974E14-FD43-4415-9F90-ABE537B7CBE1}"/>
              </a:ext>
            </a:extLst>
          </p:cNvPr>
          <p:cNvSpPr>
            <a:spLocks noGrp="1"/>
          </p:cNvSpPr>
          <p:nvPr>
            <p:ph type="sldNum" sz="quarter" idx="12"/>
          </p:nvPr>
        </p:nvSpPr>
        <p:spPr/>
        <p:txBody>
          <a:bodyPr/>
          <a:lstStyle/>
          <a:p>
            <a:fld id="{B9EA2576-3992-4A7D-AC41-AC0E2BE3E45F}" type="slidenum">
              <a:rPr lang="en-US" smtClean="0"/>
              <a:pPr/>
              <a:t>7</a:t>
            </a:fld>
            <a:endParaRPr lang="en-US" dirty="0"/>
          </a:p>
        </p:txBody>
      </p:sp>
      <p:sp>
        <p:nvSpPr>
          <p:cNvPr id="5" name="Rectangle 4">
            <a:extLst>
              <a:ext uri="{FF2B5EF4-FFF2-40B4-BE49-F238E27FC236}">
                <a16:creationId xmlns:a16="http://schemas.microsoft.com/office/drawing/2014/main" id="{5D8F609F-03BF-40DB-AA89-80AD471D9BF9}"/>
              </a:ext>
            </a:extLst>
          </p:cNvPr>
          <p:cNvSpPr/>
          <p:nvPr/>
        </p:nvSpPr>
        <p:spPr>
          <a:xfrm>
            <a:off x="609600" y="971550"/>
            <a:ext cx="3886200" cy="3442866"/>
          </a:xfrm>
          <a:prstGeom prst="rect">
            <a:avLst/>
          </a:prstGeom>
          <a:solidFill>
            <a:schemeClr val="accent3">
              <a:lumMod val="20000"/>
              <a:lumOff val="80000"/>
            </a:schemeClr>
          </a:solidFill>
          <a:ln>
            <a:solidFill>
              <a:schemeClr val="tx1"/>
            </a:solidFill>
          </a:ln>
        </p:spPr>
        <p:txBody>
          <a:bodyPr wrap="square">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board = [</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8040"/>
                </a:solidFill>
                <a:latin typeface="Consolas" panose="020B0609020204030204" pitchFamily="49" charset="0"/>
                <a:ea typeface="Calibri" panose="020F0502020204030204" pitchFamily="34" charset="0"/>
                <a:cs typeface="Consolas" panose="020B0609020204030204" pitchFamily="49" charset="0"/>
              </a:rPr>
              <a:t># [0]*9</a:t>
            </a:r>
          </a:p>
          <a:p>
            <a:pPr>
              <a:lnSpc>
                <a:spcPct val="107000"/>
              </a:lnSpc>
            </a:pPr>
            <a:r>
              <a:rPr lang="en-US" sz="1200" dirty="0">
                <a:solidFill>
                  <a:srgbClr val="008040"/>
                </a:solidFill>
                <a:latin typeface="Consolas" panose="020B0609020204030204" pitchFamily="49" charset="0"/>
                <a:ea typeface="Calibri" panose="020F0502020204030204" pitchFamily="34" charset="0"/>
                <a:cs typeface="Consolas" panose="020B0609020204030204" pitchFamily="49" charset="0"/>
              </a:rPr>
              <a:t># 0=empty, 1=player1, 2=player2</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ask_for_move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player_num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r>
              <a:rPr lang="en-US" sz="1200" dirty="0">
                <a:solidFill>
                  <a:srgbClr val="008040"/>
                </a:solidFill>
                <a:latin typeface="Consolas" panose="020B0609020204030204" pitchFamily="49" charset="0"/>
                <a:ea typeface="Calibri" panose="020F0502020204030204" pitchFamily="34" charset="0"/>
                <a:cs typeface="Consolas" panose="020B0609020204030204" pitchFamily="49" charset="0"/>
              </a:rPr>
              <a:t>    # Print the board to show status</a:t>
            </a:r>
          </a:p>
          <a:p>
            <a:pPr>
              <a:lnSpc>
                <a:spcPct val="107000"/>
              </a:lnSpc>
            </a:pPr>
            <a:r>
              <a:rPr lang="en-US" sz="1200" dirty="0">
                <a:solidFill>
                  <a:srgbClr val="008040"/>
                </a:solidFill>
                <a:latin typeface="Consolas" panose="020B0609020204030204" pitchFamily="49" charset="0"/>
                <a:ea typeface="Calibri" panose="020F0502020204030204" pitchFamily="34" charset="0"/>
                <a:cs typeface="Times New Roman" panose="02020603050405020304" pitchFamily="18" charset="0"/>
              </a:rPr>
              <a:t>    # Read int from keyboard</a:t>
            </a:r>
          </a:p>
          <a:p>
            <a:pPr>
              <a:lnSpc>
                <a:spcPct val="107000"/>
              </a:lnSpc>
            </a:pPr>
            <a:r>
              <a:rPr lang="en-US" sz="1200" dirty="0">
                <a:solidFill>
                  <a:srgbClr val="008040"/>
                </a:solidFill>
                <a:latin typeface="Consolas" panose="020B0609020204030204" pitchFamily="49" charset="0"/>
                <a:ea typeface="Calibri" panose="020F0502020204030204" pitchFamily="34" charset="0"/>
                <a:cs typeface="Times New Roman" panose="02020603050405020304" pitchFamily="18" charset="0"/>
              </a:rPr>
              <a:t>    # Error check input and cell</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pass</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place_token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move,player_num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board[move]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player_num</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get_board_status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pass</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print_board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(board)</a:t>
            </a:r>
            <a:endParaRPr lang="en-US" sz="1100" dirty="0">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FE3198D7-1330-4753-8629-90955E2D175D}"/>
              </a:ext>
            </a:extLst>
          </p:cNvPr>
          <p:cNvSpPr/>
          <p:nvPr/>
        </p:nvSpPr>
        <p:spPr>
          <a:xfrm>
            <a:off x="5505061" y="225543"/>
            <a:ext cx="3384753" cy="4430124"/>
          </a:xfrm>
          <a:prstGeom prst="rect">
            <a:avLst/>
          </a:prstGeom>
          <a:solidFill>
            <a:schemeClr val="accent3">
              <a:lumMod val="20000"/>
              <a:lumOff val="80000"/>
            </a:schemeClr>
          </a:solidFill>
          <a:ln>
            <a:solidFill>
              <a:schemeClr val="tx1"/>
            </a:solidFill>
          </a:ln>
        </p:spPr>
        <p:txBody>
          <a:bodyPr wrap="square">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playing =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True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while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playing: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player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move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ask_for_move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(player)</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place_token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move,player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status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get_board_status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status == </a:t>
            </a:r>
            <a:r>
              <a:rPr lang="en-US" sz="1200" i="1" dirty="0">
                <a:solidFill>
                  <a:srgbClr val="00AA00"/>
                </a:solidFill>
                <a:latin typeface="Consolas" panose="020B0609020204030204" pitchFamily="49" charset="0"/>
                <a:ea typeface="Calibri" panose="020F0502020204030204" pitchFamily="34" charset="0"/>
                <a:cs typeface="Consolas" panose="020B0609020204030204" pitchFamily="49" charset="0"/>
              </a:rPr>
              <a:t>'won_1'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AA00"/>
                </a:solidFill>
                <a:latin typeface="Consolas" panose="020B0609020204030204" pitchFamily="49" charset="0"/>
                <a:ea typeface="Calibri" panose="020F0502020204030204" pitchFamily="34" charset="0"/>
                <a:cs typeface="Consolas" panose="020B0609020204030204" pitchFamily="49" charset="0"/>
              </a:rPr>
              <a:t>'Player 1 won'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playing =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False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break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FF"/>
                </a:solidFill>
                <a:latin typeface="Consolas" panose="020B0609020204030204" pitchFamily="49" charset="0"/>
                <a:ea typeface="Calibri" panose="020F0502020204030204" pitchFamily="34" charset="0"/>
                <a:cs typeface="Consolas" panose="020B0609020204030204" pitchFamily="49" charset="0"/>
              </a:rPr>
              <a:t>elif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status == </a:t>
            </a:r>
            <a:r>
              <a:rPr lang="en-US" sz="1200" i="1" dirty="0">
                <a:solidFill>
                  <a:srgbClr val="00AA00"/>
                </a:solidFill>
                <a:latin typeface="Consolas" panose="020B0609020204030204" pitchFamily="49" charset="0"/>
                <a:ea typeface="Calibri" panose="020F0502020204030204" pitchFamily="34" charset="0"/>
                <a:cs typeface="Consolas" panose="020B0609020204030204" pitchFamily="49" charset="0"/>
              </a:rPr>
              <a:t>'won_2'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AA00"/>
                </a:solidFill>
                <a:latin typeface="Consolas" panose="020B0609020204030204" pitchFamily="49" charset="0"/>
                <a:ea typeface="Calibri" panose="020F0502020204030204" pitchFamily="34" charset="0"/>
                <a:cs typeface="Consolas" panose="020B0609020204030204" pitchFamily="49" charset="0"/>
              </a:rPr>
              <a:t>'Player 2 won'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playing =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False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break</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FF"/>
                </a:solidFill>
                <a:latin typeface="Consolas" panose="020B0609020204030204" pitchFamily="49" charset="0"/>
                <a:ea typeface="Calibri" panose="020F0502020204030204" pitchFamily="34" charset="0"/>
                <a:cs typeface="Consolas" panose="020B0609020204030204" pitchFamily="49" charset="0"/>
              </a:rPr>
              <a:t>elif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status == </a:t>
            </a:r>
            <a:r>
              <a:rPr lang="en-US" sz="1200" i="1" dirty="0">
                <a:solidFill>
                  <a:srgbClr val="00AA00"/>
                </a:solidFill>
                <a:latin typeface="Consolas" panose="020B0609020204030204" pitchFamily="49" charset="0"/>
                <a:ea typeface="Calibri" panose="020F0502020204030204" pitchFamily="34" charset="0"/>
                <a:cs typeface="Consolas" panose="020B0609020204030204" pitchFamily="49" charset="0"/>
              </a:rPr>
              <a:t>'tie'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AA00"/>
                </a:solidFill>
                <a:latin typeface="Consolas" panose="020B0609020204030204" pitchFamily="49" charset="0"/>
                <a:ea typeface="Calibri" panose="020F0502020204030204" pitchFamily="34" charset="0"/>
                <a:cs typeface="Consolas" panose="020B0609020204030204" pitchFamily="49" charset="0"/>
              </a:rPr>
              <a:t>'It is a tie'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playing =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False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break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print_board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dirty="0">
                <a:latin typeface="Calibri" panose="020F0502020204030204" pitchFamily="34" charset="0"/>
                <a:ea typeface="Calibri" panose="020F0502020204030204" pitchFamily="34" charset="0"/>
                <a:cs typeface="Times New Roman" panose="02020603050405020304" pitchFamily="18" charset="0"/>
              </a:rPr>
              <a:t> </a:t>
            </a:r>
          </a:p>
        </p:txBody>
      </p:sp>
      <p:sp>
        <p:nvSpPr>
          <p:cNvPr id="7" name="TextBox 6">
            <a:extLst>
              <a:ext uri="{FF2B5EF4-FFF2-40B4-BE49-F238E27FC236}">
                <a16:creationId xmlns:a16="http://schemas.microsoft.com/office/drawing/2014/main" id="{BD7FE74B-C425-4A64-836E-5EF232A01643}"/>
              </a:ext>
            </a:extLst>
          </p:cNvPr>
          <p:cNvSpPr txBox="1"/>
          <p:nvPr/>
        </p:nvSpPr>
        <p:spPr>
          <a:xfrm>
            <a:off x="3547716" y="971550"/>
            <a:ext cx="932533" cy="246221"/>
          </a:xfrm>
          <a:prstGeom prst="rect">
            <a:avLst/>
          </a:prstGeom>
          <a:noFill/>
        </p:spPr>
        <p:txBody>
          <a:bodyPr wrap="square" rtlCol="0">
            <a:spAutoFit/>
          </a:bodyPr>
          <a:lstStyle/>
          <a:p>
            <a:pPr algn="r"/>
            <a:r>
              <a:rPr lang="en-US" sz="1000" b="1" dirty="0">
                <a:solidFill>
                  <a:schemeClr val="accent3">
                    <a:lumMod val="50000"/>
                  </a:schemeClr>
                </a:solidFill>
              </a:rPr>
              <a:t>Python</a:t>
            </a:r>
          </a:p>
        </p:txBody>
      </p:sp>
      <p:sp>
        <p:nvSpPr>
          <p:cNvPr id="8" name="TextBox 7">
            <a:extLst>
              <a:ext uri="{FF2B5EF4-FFF2-40B4-BE49-F238E27FC236}">
                <a16:creationId xmlns:a16="http://schemas.microsoft.com/office/drawing/2014/main" id="{997715B3-8FC8-44FB-8C79-EEC670A0DAF9}"/>
              </a:ext>
            </a:extLst>
          </p:cNvPr>
          <p:cNvSpPr txBox="1"/>
          <p:nvPr/>
        </p:nvSpPr>
        <p:spPr>
          <a:xfrm>
            <a:off x="7957281" y="225543"/>
            <a:ext cx="932533" cy="246221"/>
          </a:xfrm>
          <a:prstGeom prst="rect">
            <a:avLst/>
          </a:prstGeom>
          <a:noFill/>
        </p:spPr>
        <p:txBody>
          <a:bodyPr wrap="square" rtlCol="0">
            <a:spAutoFit/>
          </a:bodyPr>
          <a:lstStyle/>
          <a:p>
            <a:pPr algn="r"/>
            <a:r>
              <a:rPr lang="en-US" sz="1000" b="1" dirty="0">
                <a:solidFill>
                  <a:schemeClr val="accent3">
                    <a:lumMod val="50000"/>
                  </a:schemeClr>
                </a:solidFill>
              </a:rPr>
              <a:t>Python</a:t>
            </a:r>
          </a:p>
        </p:txBody>
      </p:sp>
      <p:sp>
        <p:nvSpPr>
          <p:cNvPr id="9" name="Rectangle 8">
            <a:extLst>
              <a:ext uri="{FF2B5EF4-FFF2-40B4-BE49-F238E27FC236}">
                <a16:creationId xmlns:a16="http://schemas.microsoft.com/office/drawing/2014/main" id="{EDBD2A64-D69F-407C-9101-FF6CAED423BA}"/>
              </a:ext>
            </a:extLst>
          </p:cNvPr>
          <p:cNvSpPr/>
          <p:nvPr/>
        </p:nvSpPr>
        <p:spPr>
          <a:xfrm>
            <a:off x="4800600" y="198251"/>
            <a:ext cx="4143068" cy="44692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33667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fade">
                                      <p:cBhvr>
                                        <p:cTn id="11" dur="500"/>
                                        <p:tgtEl>
                                          <p:spTgt spid="5">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animEffect transition="in" filter="fade">
                                      <p:cBhvr>
                                        <p:cTn id="16" dur="500"/>
                                        <p:tgtEl>
                                          <p:spTgt spid="5">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animEffect transition="in" filter="fade">
                                      <p:cBhvr>
                                        <p:cTn id="19" dur="500"/>
                                        <p:tgtEl>
                                          <p:spTgt spid="5">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5">
                                            <p:txEl>
                                              <p:pRg st="5" end="5"/>
                                            </p:txEl>
                                          </p:spTgt>
                                        </p:tgtEl>
                                        <p:attrNameLst>
                                          <p:attrName>style.visibility</p:attrName>
                                        </p:attrNameLst>
                                      </p:cBhvr>
                                      <p:to>
                                        <p:strVal val="visible"/>
                                      </p:to>
                                    </p:set>
                                    <p:animEffect transition="in" filter="fade">
                                      <p:cBhvr>
                                        <p:cTn id="22" dur="500"/>
                                        <p:tgtEl>
                                          <p:spTgt spid="5">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5">
                                            <p:txEl>
                                              <p:pRg st="6" end="6"/>
                                            </p:txEl>
                                          </p:spTgt>
                                        </p:tgtEl>
                                        <p:attrNameLst>
                                          <p:attrName>style.visibility</p:attrName>
                                        </p:attrNameLst>
                                      </p:cBhvr>
                                      <p:to>
                                        <p:strVal val="visible"/>
                                      </p:to>
                                    </p:set>
                                    <p:animEffect transition="in" filter="fade">
                                      <p:cBhvr>
                                        <p:cTn id="25" dur="500"/>
                                        <p:tgtEl>
                                          <p:spTgt spid="5">
                                            <p:txEl>
                                              <p:pRg st="6" end="6"/>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5">
                                            <p:txEl>
                                              <p:pRg st="7" end="7"/>
                                            </p:txEl>
                                          </p:spTgt>
                                        </p:tgtEl>
                                        <p:attrNameLst>
                                          <p:attrName>style.visibility</p:attrName>
                                        </p:attrNameLst>
                                      </p:cBhvr>
                                      <p:to>
                                        <p:strVal val="visible"/>
                                      </p:to>
                                    </p:set>
                                    <p:animEffect transition="in" filter="fade">
                                      <p:cBhvr>
                                        <p:cTn id="28" dur="500"/>
                                        <p:tgtEl>
                                          <p:spTgt spid="5">
                                            <p:txEl>
                                              <p:pRg st="7" end="7"/>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5">
                                            <p:txEl>
                                              <p:pRg st="9" end="9"/>
                                            </p:txEl>
                                          </p:spTgt>
                                        </p:tgtEl>
                                        <p:attrNameLst>
                                          <p:attrName>style.visibility</p:attrName>
                                        </p:attrNameLst>
                                      </p:cBhvr>
                                      <p:to>
                                        <p:strVal val="visible"/>
                                      </p:to>
                                    </p:set>
                                    <p:animEffect transition="in" filter="fade">
                                      <p:cBhvr>
                                        <p:cTn id="33" dur="500"/>
                                        <p:tgtEl>
                                          <p:spTgt spid="5">
                                            <p:txEl>
                                              <p:pRg st="9" end="9"/>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5">
                                            <p:txEl>
                                              <p:pRg st="10" end="10"/>
                                            </p:txEl>
                                          </p:spTgt>
                                        </p:tgtEl>
                                        <p:attrNameLst>
                                          <p:attrName>style.visibility</p:attrName>
                                        </p:attrNameLst>
                                      </p:cBhvr>
                                      <p:to>
                                        <p:strVal val="visible"/>
                                      </p:to>
                                    </p:set>
                                    <p:animEffect transition="in" filter="fade">
                                      <p:cBhvr>
                                        <p:cTn id="36" dur="500"/>
                                        <p:tgtEl>
                                          <p:spTgt spid="5">
                                            <p:txEl>
                                              <p:pRg st="10" end="1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5">
                                            <p:txEl>
                                              <p:pRg st="12" end="12"/>
                                            </p:txEl>
                                          </p:spTgt>
                                        </p:tgtEl>
                                        <p:attrNameLst>
                                          <p:attrName>style.visibility</p:attrName>
                                        </p:attrNameLst>
                                      </p:cBhvr>
                                      <p:to>
                                        <p:strVal val="visible"/>
                                      </p:to>
                                    </p:set>
                                    <p:animEffect transition="in" filter="fade">
                                      <p:cBhvr>
                                        <p:cTn id="41" dur="500"/>
                                        <p:tgtEl>
                                          <p:spTgt spid="5">
                                            <p:txEl>
                                              <p:pRg st="12" end="12"/>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5">
                                            <p:txEl>
                                              <p:pRg st="13" end="13"/>
                                            </p:txEl>
                                          </p:spTgt>
                                        </p:tgtEl>
                                        <p:attrNameLst>
                                          <p:attrName>style.visibility</p:attrName>
                                        </p:attrNameLst>
                                      </p:cBhvr>
                                      <p:to>
                                        <p:strVal val="visible"/>
                                      </p:to>
                                    </p:set>
                                    <p:animEffect transition="in" filter="fade">
                                      <p:cBhvr>
                                        <p:cTn id="44" dur="500"/>
                                        <p:tgtEl>
                                          <p:spTgt spid="5">
                                            <p:txEl>
                                              <p:pRg st="13" end="13"/>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5">
                                            <p:txEl>
                                              <p:pRg st="15" end="15"/>
                                            </p:txEl>
                                          </p:spTgt>
                                        </p:tgtEl>
                                        <p:attrNameLst>
                                          <p:attrName>style.visibility</p:attrName>
                                        </p:attrNameLst>
                                      </p:cBhvr>
                                      <p:to>
                                        <p:strVal val="visible"/>
                                      </p:to>
                                    </p:set>
                                    <p:animEffect transition="in" filter="fade">
                                      <p:cBhvr>
                                        <p:cTn id="49" dur="500"/>
                                        <p:tgtEl>
                                          <p:spTgt spid="5">
                                            <p:txEl>
                                              <p:pRg st="15" end="15"/>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5">
                                            <p:txEl>
                                              <p:pRg st="16" end="16"/>
                                            </p:txEl>
                                          </p:spTgt>
                                        </p:tgtEl>
                                        <p:attrNameLst>
                                          <p:attrName>style.visibility</p:attrName>
                                        </p:attrNameLst>
                                      </p:cBhvr>
                                      <p:to>
                                        <p:strVal val="visible"/>
                                      </p:to>
                                    </p:set>
                                    <p:animEffect transition="in" filter="fade">
                                      <p:cBhvr>
                                        <p:cTn id="52" dur="500"/>
                                        <p:tgtEl>
                                          <p:spTgt spid="5">
                                            <p:txEl>
                                              <p:pRg st="16" end="16"/>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6">
                                            <p:txEl>
                                              <p:pRg st="0" end="0"/>
                                            </p:txEl>
                                          </p:spTgt>
                                        </p:tgtEl>
                                        <p:attrNameLst>
                                          <p:attrName>style.visibility</p:attrName>
                                        </p:attrNameLst>
                                      </p:cBhvr>
                                      <p:to>
                                        <p:strVal val="visible"/>
                                      </p:to>
                                    </p:set>
                                    <p:animEffect transition="in" filter="fade">
                                      <p:cBhvr>
                                        <p:cTn id="57" dur="500"/>
                                        <p:tgtEl>
                                          <p:spTgt spid="6">
                                            <p:txEl>
                                              <p:pRg st="0" end="0"/>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6">
                                            <p:txEl>
                                              <p:pRg st="1" end="1"/>
                                            </p:txEl>
                                          </p:spTgt>
                                        </p:tgtEl>
                                        <p:attrNameLst>
                                          <p:attrName>style.visibility</p:attrName>
                                        </p:attrNameLst>
                                      </p:cBhvr>
                                      <p:to>
                                        <p:strVal val="visible"/>
                                      </p:to>
                                    </p:set>
                                    <p:animEffect transition="in" filter="fade">
                                      <p:cBhvr>
                                        <p:cTn id="60" dur="500"/>
                                        <p:tgtEl>
                                          <p:spTgt spid="6">
                                            <p:txEl>
                                              <p:pRg st="1" end="1"/>
                                            </p:txEl>
                                          </p:spTgt>
                                        </p:tgtEl>
                                      </p:cBhvr>
                                    </p:animEffect>
                                  </p:childTnLst>
                                </p:cTn>
                              </p:par>
                              <p:par>
                                <p:cTn id="61" presetID="1" presetClass="exit" presetSubtype="0" fill="hold" grpId="0" nodeType="withEffect">
                                  <p:stCondLst>
                                    <p:cond delay="0"/>
                                  </p:stCondLst>
                                  <p:childTnLst>
                                    <p:set>
                                      <p:cBhvr>
                                        <p:cTn id="62" dur="1" fill="hold">
                                          <p:stCondLst>
                                            <p:cond delay="0"/>
                                          </p:stCondLst>
                                        </p:cTn>
                                        <p:tgtEl>
                                          <p:spTgt spid="9"/>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6">
                                            <p:txEl>
                                              <p:pRg st="2" end="2"/>
                                            </p:txEl>
                                          </p:spTgt>
                                        </p:tgtEl>
                                        <p:attrNameLst>
                                          <p:attrName>style.visibility</p:attrName>
                                        </p:attrNameLst>
                                      </p:cBhvr>
                                      <p:to>
                                        <p:strVal val="visible"/>
                                      </p:to>
                                    </p:set>
                                    <p:animEffect transition="in" filter="fade">
                                      <p:cBhvr>
                                        <p:cTn id="67" dur="500"/>
                                        <p:tgtEl>
                                          <p:spTgt spid="6">
                                            <p:txEl>
                                              <p:pRg st="2" end="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6">
                                            <p:txEl>
                                              <p:pRg st="4" end="4"/>
                                            </p:txEl>
                                          </p:spTgt>
                                        </p:tgtEl>
                                        <p:attrNameLst>
                                          <p:attrName>style.visibility</p:attrName>
                                        </p:attrNameLst>
                                      </p:cBhvr>
                                      <p:to>
                                        <p:strVal val="visible"/>
                                      </p:to>
                                    </p:set>
                                    <p:animEffect transition="in" filter="fade">
                                      <p:cBhvr>
                                        <p:cTn id="72" dur="500"/>
                                        <p:tgtEl>
                                          <p:spTgt spid="6">
                                            <p:txEl>
                                              <p:pRg st="4" end="4"/>
                                            </p:txEl>
                                          </p:spTgt>
                                        </p:tgtEl>
                                      </p:cBhvr>
                                    </p:animEffect>
                                  </p:childTnLst>
                                </p:cTn>
                              </p:par>
                            </p:childTnLst>
                          </p:cTn>
                        </p:par>
                        <p:par>
                          <p:cTn id="73" fill="hold">
                            <p:stCondLst>
                              <p:cond delay="500"/>
                            </p:stCondLst>
                            <p:childTnLst>
                              <p:par>
                                <p:cTn id="74" presetID="10" presetClass="entr" presetSubtype="0" fill="hold" nodeType="afterEffect">
                                  <p:stCondLst>
                                    <p:cond delay="0"/>
                                  </p:stCondLst>
                                  <p:childTnLst>
                                    <p:set>
                                      <p:cBhvr>
                                        <p:cTn id="75" dur="1" fill="hold">
                                          <p:stCondLst>
                                            <p:cond delay="0"/>
                                          </p:stCondLst>
                                        </p:cTn>
                                        <p:tgtEl>
                                          <p:spTgt spid="6">
                                            <p:txEl>
                                              <p:pRg st="5" end="5"/>
                                            </p:txEl>
                                          </p:spTgt>
                                        </p:tgtEl>
                                        <p:attrNameLst>
                                          <p:attrName>style.visibility</p:attrName>
                                        </p:attrNameLst>
                                      </p:cBhvr>
                                      <p:to>
                                        <p:strVal val="visible"/>
                                      </p:to>
                                    </p:set>
                                    <p:animEffect transition="in" filter="fade">
                                      <p:cBhvr>
                                        <p:cTn id="76" dur="500"/>
                                        <p:tgtEl>
                                          <p:spTgt spid="6">
                                            <p:txEl>
                                              <p:pRg st="5" end="5"/>
                                            </p:txEl>
                                          </p:spTgt>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6">
                                            <p:txEl>
                                              <p:pRg st="7" end="7"/>
                                            </p:txEl>
                                          </p:spTgt>
                                        </p:tgtEl>
                                        <p:attrNameLst>
                                          <p:attrName>style.visibility</p:attrName>
                                        </p:attrNameLst>
                                      </p:cBhvr>
                                      <p:to>
                                        <p:strVal val="visible"/>
                                      </p:to>
                                    </p:set>
                                    <p:animEffect transition="in" filter="fade">
                                      <p:cBhvr>
                                        <p:cTn id="81" dur="500"/>
                                        <p:tgtEl>
                                          <p:spTgt spid="6">
                                            <p:txEl>
                                              <p:pRg st="7" end="7"/>
                                            </p:txEl>
                                          </p:spTgt>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nodeType="clickEffect">
                                  <p:stCondLst>
                                    <p:cond delay="0"/>
                                  </p:stCondLst>
                                  <p:childTnLst>
                                    <p:set>
                                      <p:cBhvr>
                                        <p:cTn id="85" dur="1" fill="hold">
                                          <p:stCondLst>
                                            <p:cond delay="0"/>
                                          </p:stCondLst>
                                        </p:cTn>
                                        <p:tgtEl>
                                          <p:spTgt spid="6">
                                            <p:txEl>
                                              <p:pRg st="8" end="8"/>
                                            </p:txEl>
                                          </p:spTgt>
                                        </p:tgtEl>
                                        <p:attrNameLst>
                                          <p:attrName>style.visibility</p:attrName>
                                        </p:attrNameLst>
                                      </p:cBhvr>
                                      <p:to>
                                        <p:strVal val="visible"/>
                                      </p:to>
                                    </p:set>
                                    <p:animEffect transition="in" filter="fade">
                                      <p:cBhvr>
                                        <p:cTn id="86" dur="500"/>
                                        <p:tgtEl>
                                          <p:spTgt spid="6">
                                            <p:txEl>
                                              <p:pRg st="8" end="8"/>
                                            </p:txEl>
                                          </p:spTgt>
                                        </p:tgtEl>
                                      </p:cBhvr>
                                    </p:animEffec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nodeType="clickEffect">
                                  <p:stCondLst>
                                    <p:cond delay="0"/>
                                  </p:stCondLst>
                                  <p:childTnLst>
                                    <p:set>
                                      <p:cBhvr>
                                        <p:cTn id="90" dur="1" fill="hold">
                                          <p:stCondLst>
                                            <p:cond delay="0"/>
                                          </p:stCondLst>
                                        </p:cTn>
                                        <p:tgtEl>
                                          <p:spTgt spid="6">
                                            <p:txEl>
                                              <p:pRg st="9" end="9"/>
                                            </p:txEl>
                                          </p:spTgt>
                                        </p:tgtEl>
                                        <p:attrNameLst>
                                          <p:attrName>style.visibility</p:attrName>
                                        </p:attrNameLst>
                                      </p:cBhvr>
                                      <p:to>
                                        <p:strVal val="visible"/>
                                      </p:to>
                                    </p:set>
                                    <p:animEffect transition="in" filter="fade">
                                      <p:cBhvr>
                                        <p:cTn id="91" dur="500"/>
                                        <p:tgtEl>
                                          <p:spTgt spid="6">
                                            <p:txEl>
                                              <p:pRg st="9" end="9"/>
                                            </p:txEl>
                                          </p:spTgt>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6">
                                            <p:txEl>
                                              <p:pRg st="10" end="10"/>
                                            </p:txEl>
                                          </p:spTgt>
                                        </p:tgtEl>
                                        <p:attrNameLst>
                                          <p:attrName>style.visibility</p:attrName>
                                        </p:attrNameLst>
                                      </p:cBhvr>
                                      <p:to>
                                        <p:strVal val="visible"/>
                                      </p:to>
                                    </p:set>
                                    <p:animEffect transition="in" filter="fade">
                                      <p:cBhvr>
                                        <p:cTn id="96" dur="500"/>
                                        <p:tgtEl>
                                          <p:spTgt spid="6">
                                            <p:txEl>
                                              <p:pRg st="10" end="10"/>
                                            </p:txEl>
                                          </p:spTgt>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nodeType="clickEffect">
                                  <p:stCondLst>
                                    <p:cond delay="0"/>
                                  </p:stCondLst>
                                  <p:childTnLst>
                                    <p:set>
                                      <p:cBhvr>
                                        <p:cTn id="100" dur="1" fill="hold">
                                          <p:stCondLst>
                                            <p:cond delay="0"/>
                                          </p:stCondLst>
                                        </p:cTn>
                                        <p:tgtEl>
                                          <p:spTgt spid="6">
                                            <p:txEl>
                                              <p:pRg st="11" end="11"/>
                                            </p:txEl>
                                          </p:spTgt>
                                        </p:tgtEl>
                                        <p:attrNameLst>
                                          <p:attrName>style.visibility</p:attrName>
                                        </p:attrNameLst>
                                      </p:cBhvr>
                                      <p:to>
                                        <p:strVal val="visible"/>
                                      </p:to>
                                    </p:set>
                                    <p:animEffect transition="in" filter="fade">
                                      <p:cBhvr>
                                        <p:cTn id="101" dur="500"/>
                                        <p:tgtEl>
                                          <p:spTgt spid="6">
                                            <p:txEl>
                                              <p:pRg st="11" end="11"/>
                                            </p:txEl>
                                          </p:spTgt>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nodeType="clickEffect">
                                  <p:stCondLst>
                                    <p:cond delay="0"/>
                                  </p:stCondLst>
                                  <p:childTnLst>
                                    <p:set>
                                      <p:cBhvr>
                                        <p:cTn id="105" dur="1" fill="hold">
                                          <p:stCondLst>
                                            <p:cond delay="0"/>
                                          </p:stCondLst>
                                        </p:cTn>
                                        <p:tgtEl>
                                          <p:spTgt spid="6">
                                            <p:txEl>
                                              <p:pRg st="12" end="12"/>
                                            </p:txEl>
                                          </p:spTgt>
                                        </p:tgtEl>
                                        <p:attrNameLst>
                                          <p:attrName>style.visibility</p:attrName>
                                        </p:attrNameLst>
                                      </p:cBhvr>
                                      <p:to>
                                        <p:strVal val="visible"/>
                                      </p:to>
                                    </p:set>
                                    <p:animEffect transition="in" filter="fade">
                                      <p:cBhvr>
                                        <p:cTn id="106" dur="500"/>
                                        <p:tgtEl>
                                          <p:spTgt spid="6">
                                            <p:txEl>
                                              <p:pRg st="12" end="12"/>
                                            </p:txEl>
                                          </p:spTgt>
                                        </p:tgtEl>
                                      </p:cBhvr>
                                    </p:animEffect>
                                  </p:childTnLst>
                                </p:cTn>
                              </p:par>
                              <p:par>
                                <p:cTn id="107" presetID="10" presetClass="entr" presetSubtype="0" fill="hold" nodeType="withEffect">
                                  <p:stCondLst>
                                    <p:cond delay="0"/>
                                  </p:stCondLst>
                                  <p:childTnLst>
                                    <p:set>
                                      <p:cBhvr>
                                        <p:cTn id="108" dur="1" fill="hold">
                                          <p:stCondLst>
                                            <p:cond delay="0"/>
                                          </p:stCondLst>
                                        </p:cTn>
                                        <p:tgtEl>
                                          <p:spTgt spid="6">
                                            <p:txEl>
                                              <p:pRg st="13" end="13"/>
                                            </p:txEl>
                                          </p:spTgt>
                                        </p:tgtEl>
                                        <p:attrNameLst>
                                          <p:attrName>style.visibility</p:attrName>
                                        </p:attrNameLst>
                                      </p:cBhvr>
                                      <p:to>
                                        <p:strVal val="visible"/>
                                      </p:to>
                                    </p:set>
                                    <p:animEffect transition="in" filter="fade">
                                      <p:cBhvr>
                                        <p:cTn id="109" dur="500"/>
                                        <p:tgtEl>
                                          <p:spTgt spid="6">
                                            <p:txEl>
                                              <p:pRg st="13" end="13"/>
                                            </p:txEl>
                                          </p:spTgt>
                                        </p:tgtEl>
                                      </p:cBhvr>
                                    </p:animEffect>
                                  </p:childTnLst>
                                </p:cTn>
                              </p:par>
                              <p:par>
                                <p:cTn id="110" presetID="10" presetClass="entr" presetSubtype="0" fill="hold" nodeType="withEffect">
                                  <p:stCondLst>
                                    <p:cond delay="0"/>
                                  </p:stCondLst>
                                  <p:childTnLst>
                                    <p:set>
                                      <p:cBhvr>
                                        <p:cTn id="111" dur="1" fill="hold">
                                          <p:stCondLst>
                                            <p:cond delay="0"/>
                                          </p:stCondLst>
                                        </p:cTn>
                                        <p:tgtEl>
                                          <p:spTgt spid="6">
                                            <p:txEl>
                                              <p:pRg st="14" end="14"/>
                                            </p:txEl>
                                          </p:spTgt>
                                        </p:tgtEl>
                                        <p:attrNameLst>
                                          <p:attrName>style.visibility</p:attrName>
                                        </p:attrNameLst>
                                      </p:cBhvr>
                                      <p:to>
                                        <p:strVal val="visible"/>
                                      </p:to>
                                    </p:set>
                                    <p:animEffect transition="in" filter="fade">
                                      <p:cBhvr>
                                        <p:cTn id="112" dur="500"/>
                                        <p:tgtEl>
                                          <p:spTgt spid="6">
                                            <p:txEl>
                                              <p:pRg st="14" end="14"/>
                                            </p:txEl>
                                          </p:spTgt>
                                        </p:tgtEl>
                                      </p:cBhvr>
                                    </p:animEffect>
                                  </p:childTnLst>
                                </p:cTn>
                              </p:par>
                              <p:par>
                                <p:cTn id="113" presetID="10" presetClass="entr" presetSubtype="0" fill="hold" nodeType="withEffect">
                                  <p:stCondLst>
                                    <p:cond delay="0"/>
                                  </p:stCondLst>
                                  <p:childTnLst>
                                    <p:set>
                                      <p:cBhvr>
                                        <p:cTn id="114" dur="1" fill="hold">
                                          <p:stCondLst>
                                            <p:cond delay="0"/>
                                          </p:stCondLst>
                                        </p:cTn>
                                        <p:tgtEl>
                                          <p:spTgt spid="6">
                                            <p:txEl>
                                              <p:pRg st="15" end="15"/>
                                            </p:txEl>
                                          </p:spTgt>
                                        </p:tgtEl>
                                        <p:attrNameLst>
                                          <p:attrName>style.visibility</p:attrName>
                                        </p:attrNameLst>
                                      </p:cBhvr>
                                      <p:to>
                                        <p:strVal val="visible"/>
                                      </p:to>
                                    </p:set>
                                    <p:animEffect transition="in" filter="fade">
                                      <p:cBhvr>
                                        <p:cTn id="115" dur="500"/>
                                        <p:tgtEl>
                                          <p:spTgt spid="6">
                                            <p:txEl>
                                              <p:pRg st="15" end="15"/>
                                            </p:txEl>
                                          </p:spTgt>
                                        </p:tgtEl>
                                      </p:cBhvr>
                                    </p:animEffect>
                                  </p:childTnLst>
                                </p:cTn>
                              </p:par>
                            </p:childTnLst>
                          </p:cTn>
                        </p:par>
                      </p:childTnLst>
                    </p:cTn>
                  </p:par>
                  <p:par>
                    <p:cTn id="116" fill="hold">
                      <p:stCondLst>
                        <p:cond delay="indefinite"/>
                      </p:stCondLst>
                      <p:childTnLst>
                        <p:par>
                          <p:cTn id="117" fill="hold">
                            <p:stCondLst>
                              <p:cond delay="0"/>
                            </p:stCondLst>
                            <p:childTnLst>
                              <p:par>
                                <p:cTn id="118" presetID="10" presetClass="entr" presetSubtype="0" fill="hold" nodeType="clickEffect">
                                  <p:stCondLst>
                                    <p:cond delay="0"/>
                                  </p:stCondLst>
                                  <p:childTnLst>
                                    <p:set>
                                      <p:cBhvr>
                                        <p:cTn id="119" dur="1" fill="hold">
                                          <p:stCondLst>
                                            <p:cond delay="0"/>
                                          </p:stCondLst>
                                        </p:cTn>
                                        <p:tgtEl>
                                          <p:spTgt spid="6">
                                            <p:txEl>
                                              <p:pRg st="16" end="16"/>
                                            </p:txEl>
                                          </p:spTgt>
                                        </p:tgtEl>
                                        <p:attrNameLst>
                                          <p:attrName>style.visibility</p:attrName>
                                        </p:attrNameLst>
                                      </p:cBhvr>
                                      <p:to>
                                        <p:strVal val="visible"/>
                                      </p:to>
                                    </p:set>
                                    <p:animEffect transition="in" filter="fade">
                                      <p:cBhvr>
                                        <p:cTn id="120" dur="500"/>
                                        <p:tgtEl>
                                          <p:spTgt spid="6">
                                            <p:txEl>
                                              <p:pRg st="16" end="16"/>
                                            </p:txEl>
                                          </p:spTgt>
                                        </p:tgtEl>
                                      </p:cBhvr>
                                    </p:animEffect>
                                  </p:childTnLst>
                                </p:cTn>
                              </p:par>
                              <p:par>
                                <p:cTn id="121" presetID="10" presetClass="entr" presetSubtype="0" fill="hold" nodeType="withEffect">
                                  <p:stCondLst>
                                    <p:cond delay="0"/>
                                  </p:stCondLst>
                                  <p:childTnLst>
                                    <p:set>
                                      <p:cBhvr>
                                        <p:cTn id="122" dur="1" fill="hold">
                                          <p:stCondLst>
                                            <p:cond delay="0"/>
                                          </p:stCondLst>
                                        </p:cTn>
                                        <p:tgtEl>
                                          <p:spTgt spid="6">
                                            <p:txEl>
                                              <p:pRg st="17" end="17"/>
                                            </p:txEl>
                                          </p:spTgt>
                                        </p:tgtEl>
                                        <p:attrNameLst>
                                          <p:attrName>style.visibility</p:attrName>
                                        </p:attrNameLst>
                                      </p:cBhvr>
                                      <p:to>
                                        <p:strVal val="visible"/>
                                      </p:to>
                                    </p:set>
                                    <p:animEffect transition="in" filter="fade">
                                      <p:cBhvr>
                                        <p:cTn id="123" dur="500"/>
                                        <p:tgtEl>
                                          <p:spTgt spid="6">
                                            <p:txEl>
                                              <p:pRg st="17" end="17"/>
                                            </p:txEl>
                                          </p:spTgt>
                                        </p:tgtEl>
                                      </p:cBhvr>
                                    </p:animEffect>
                                  </p:childTnLst>
                                </p:cTn>
                              </p:par>
                              <p:par>
                                <p:cTn id="124" presetID="10" presetClass="entr" presetSubtype="0" fill="hold" nodeType="withEffect">
                                  <p:stCondLst>
                                    <p:cond delay="0"/>
                                  </p:stCondLst>
                                  <p:childTnLst>
                                    <p:set>
                                      <p:cBhvr>
                                        <p:cTn id="125" dur="1" fill="hold">
                                          <p:stCondLst>
                                            <p:cond delay="0"/>
                                          </p:stCondLst>
                                        </p:cTn>
                                        <p:tgtEl>
                                          <p:spTgt spid="6">
                                            <p:txEl>
                                              <p:pRg st="18" end="18"/>
                                            </p:txEl>
                                          </p:spTgt>
                                        </p:tgtEl>
                                        <p:attrNameLst>
                                          <p:attrName>style.visibility</p:attrName>
                                        </p:attrNameLst>
                                      </p:cBhvr>
                                      <p:to>
                                        <p:strVal val="visible"/>
                                      </p:to>
                                    </p:set>
                                    <p:animEffect transition="in" filter="fade">
                                      <p:cBhvr>
                                        <p:cTn id="126" dur="500"/>
                                        <p:tgtEl>
                                          <p:spTgt spid="6">
                                            <p:txEl>
                                              <p:pRg st="18" end="18"/>
                                            </p:txEl>
                                          </p:spTgt>
                                        </p:tgtEl>
                                      </p:cBhvr>
                                    </p:animEffect>
                                  </p:childTnLst>
                                </p:cTn>
                              </p:par>
                              <p:par>
                                <p:cTn id="127" presetID="10" presetClass="entr" presetSubtype="0" fill="hold" nodeType="withEffect">
                                  <p:stCondLst>
                                    <p:cond delay="0"/>
                                  </p:stCondLst>
                                  <p:childTnLst>
                                    <p:set>
                                      <p:cBhvr>
                                        <p:cTn id="128" dur="1" fill="hold">
                                          <p:stCondLst>
                                            <p:cond delay="0"/>
                                          </p:stCondLst>
                                        </p:cTn>
                                        <p:tgtEl>
                                          <p:spTgt spid="6">
                                            <p:txEl>
                                              <p:pRg st="19" end="19"/>
                                            </p:txEl>
                                          </p:spTgt>
                                        </p:tgtEl>
                                        <p:attrNameLst>
                                          <p:attrName>style.visibility</p:attrName>
                                        </p:attrNameLst>
                                      </p:cBhvr>
                                      <p:to>
                                        <p:strVal val="visible"/>
                                      </p:to>
                                    </p:set>
                                    <p:animEffect transition="in" filter="fade">
                                      <p:cBhvr>
                                        <p:cTn id="129" dur="500"/>
                                        <p:tgtEl>
                                          <p:spTgt spid="6">
                                            <p:txEl>
                                              <p:pRg st="19" end="19"/>
                                            </p:txEl>
                                          </p:spTgt>
                                        </p:tgtEl>
                                      </p:cBhvr>
                                    </p:animEffect>
                                  </p:childTnLst>
                                </p:cTn>
                              </p:par>
                            </p:childTnLst>
                          </p:cTn>
                        </p:par>
                      </p:childTnLst>
                    </p:cTn>
                  </p:par>
                  <p:par>
                    <p:cTn id="130" fill="hold">
                      <p:stCondLst>
                        <p:cond delay="indefinite"/>
                      </p:stCondLst>
                      <p:childTnLst>
                        <p:par>
                          <p:cTn id="131" fill="hold">
                            <p:stCondLst>
                              <p:cond delay="0"/>
                            </p:stCondLst>
                            <p:childTnLst>
                              <p:par>
                                <p:cTn id="132" presetID="10" presetClass="entr" presetSubtype="0" fill="hold" nodeType="clickEffect">
                                  <p:stCondLst>
                                    <p:cond delay="0"/>
                                  </p:stCondLst>
                                  <p:childTnLst>
                                    <p:set>
                                      <p:cBhvr>
                                        <p:cTn id="133" dur="1" fill="hold">
                                          <p:stCondLst>
                                            <p:cond delay="0"/>
                                          </p:stCondLst>
                                        </p:cTn>
                                        <p:tgtEl>
                                          <p:spTgt spid="6">
                                            <p:txEl>
                                              <p:pRg st="21" end="21"/>
                                            </p:txEl>
                                          </p:spTgt>
                                        </p:tgtEl>
                                        <p:attrNameLst>
                                          <p:attrName>style.visibility</p:attrName>
                                        </p:attrNameLst>
                                      </p:cBhvr>
                                      <p:to>
                                        <p:strVal val="visible"/>
                                      </p:to>
                                    </p:set>
                                    <p:animEffect transition="in" filter="fade">
                                      <p:cBhvr>
                                        <p:cTn id="134" dur="500"/>
                                        <p:tgtEl>
                                          <p:spTgt spid="6">
                                            <p:txEl>
                                              <p:pRg st="21" end="2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ECF23-38E7-491C-8AA0-DF9DD8710E44}"/>
              </a:ext>
            </a:extLst>
          </p:cNvPr>
          <p:cNvSpPr>
            <a:spLocks noGrp="1"/>
          </p:cNvSpPr>
          <p:nvPr>
            <p:ph type="title"/>
          </p:nvPr>
        </p:nvSpPr>
        <p:spPr>
          <a:xfrm>
            <a:off x="76200" y="57151"/>
            <a:ext cx="3962400" cy="609600"/>
          </a:xfrm>
        </p:spPr>
        <p:txBody>
          <a:bodyPr/>
          <a:lstStyle/>
          <a:p>
            <a:r>
              <a:rPr lang="en-US" dirty="0"/>
              <a:t>Reuse?</a:t>
            </a:r>
          </a:p>
        </p:txBody>
      </p:sp>
      <p:sp>
        <p:nvSpPr>
          <p:cNvPr id="4" name="Slide Number Placeholder 3">
            <a:extLst>
              <a:ext uri="{FF2B5EF4-FFF2-40B4-BE49-F238E27FC236}">
                <a16:creationId xmlns:a16="http://schemas.microsoft.com/office/drawing/2014/main" id="{69974E14-FD43-4415-9F90-ABE537B7CBE1}"/>
              </a:ext>
            </a:extLst>
          </p:cNvPr>
          <p:cNvSpPr>
            <a:spLocks noGrp="1"/>
          </p:cNvSpPr>
          <p:nvPr>
            <p:ph type="sldNum" sz="quarter" idx="12"/>
          </p:nvPr>
        </p:nvSpPr>
        <p:spPr/>
        <p:txBody>
          <a:bodyPr/>
          <a:lstStyle/>
          <a:p>
            <a:fld id="{B9EA2576-3992-4A7D-AC41-AC0E2BE3E45F}" type="slidenum">
              <a:rPr lang="en-US" smtClean="0"/>
              <a:pPr/>
              <a:t>8</a:t>
            </a:fld>
            <a:endParaRPr lang="en-US" dirty="0"/>
          </a:p>
        </p:txBody>
      </p:sp>
      <p:sp>
        <p:nvSpPr>
          <p:cNvPr id="5" name="Rectangle 4">
            <a:extLst>
              <a:ext uri="{FF2B5EF4-FFF2-40B4-BE49-F238E27FC236}">
                <a16:creationId xmlns:a16="http://schemas.microsoft.com/office/drawing/2014/main" id="{5D8F609F-03BF-40DB-AA89-80AD471D9BF9}"/>
              </a:ext>
            </a:extLst>
          </p:cNvPr>
          <p:cNvSpPr/>
          <p:nvPr/>
        </p:nvSpPr>
        <p:spPr>
          <a:xfrm>
            <a:off x="457200" y="1240976"/>
            <a:ext cx="3384753" cy="3442866"/>
          </a:xfrm>
          <a:prstGeom prst="rect">
            <a:avLst/>
          </a:prstGeom>
          <a:solidFill>
            <a:schemeClr val="accent3">
              <a:lumMod val="20000"/>
              <a:lumOff val="80000"/>
            </a:schemeClr>
          </a:solidFill>
          <a:ln>
            <a:solidFill>
              <a:schemeClr val="tx1"/>
            </a:solidFill>
          </a:ln>
        </p:spPr>
        <p:txBody>
          <a:bodyPr wrap="square">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board = [</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8040"/>
                </a:solidFill>
                <a:latin typeface="Consolas" panose="020B0609020204030204" pitchFamily="49" charset="0"/>
                <a:ea typeface="Calibri" panose="020F0502020204030204" pitchFamily="34" charset="0"/>
                <a:cs typeface="Consolas" panose="020B0609020204030204" pitchFamily="49" charset="0"/>
              </a:rPr>
              <a:t># [0]*9</a:t>
            </a:r>
          </a:p>
          <a:p>
            <a:pPr>
              <a:lnSpc>
                <a:spcPct val="107000"/>
              </a:lnSpc>
            </a:pPr>
            <a:r>
              <a:rPr lang="en-US" sz="1200" dirty="0">
                <a:solidFill>
                  <a:srgbClr val="008040"/>
                </a:solidFill>
                <a:latin typeface="Consolas" panose="020B0609020204030204" pitchFamily="49" charset="0"/>
                <a:ea typeface="Calibri" panose="020F0502020204030204" pitchFamily="34" charset="0"/>
                <a:cs typeface="Consolas" panose="020B0609020204030204" pitchFamily="49" charset="0"/>
              </a:rPr>
              <a:t># 0=empty, 1=player1, 2=player2</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ask_for_move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player_num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r>
              <a:rPr lang="en-US" sz="1200" dirty="0">
                <a:solidFill>
                  <a:srgbClr val="008040"/>
                </a:solidFill>
                <a:latin typeface="Consolas" panose="020B0609020204030204" pitchFamily="49" charset="0"/>
                <a:ea typeface="Calibri" panose="020F0502020204030204" pitchFamily="34" charset="0"/>
                <a:cs typeface="Consolas" panose="020B0609020204030204" pitchFamily="49" charset="0"/>
              </a:rPr>
              <a:t>    # Print the board to show status</a:t>
            </a:r>
          </a:p>
          <a:p>
            <a:pPr>
              <a:lnSpc>
                <a:spcPct val="107000"/>
              </a:lnSpc>
            </a:pPr>
            <a:r>
              <a:rPr lang="en-US" sz="1200" dirty="0">
                <a:solidFill>
                  <a:srgbClr val="008040"/>
                </a:solidFill>
                <a:latin typeface="Consolas" panose="020B0609020204030204" pitchFamily="49" charset="0"/>
                <a:ea typeface="Calibri" panose="020F0502020204030204" pitchFamily="34" charset="0"/>
                <a:cs typeface="Times New Roman" panose="02020603050405020304" pitchFamily="18" charset="0"/>
              </a:rPr>
              <a:t>    # Read int from keyboard</a:t>
            </a:r>
          </a:p>
          <a:p>
            <a:pPr>
              <a:lnSpc>
                <a:spcPct val="107000"/>
              </a:lnSpc>
            </a:pPr>
            <a:r>
              <a:rPr lang="en-US" sz="1200" dirty="0">
                <a:solidFill>
                  <a:srgbClr val="008040"/>
                </a:solidFill>
                <a:latin typeface="Consolas" panose="020B0609020204030204" pitchFamily="49" charset="0"/>
                <a:ea typeface="Calibri" panose="020F0502020204030204" pitchFamily="34" charset="0"/>
                <a:cs typeface="Times New Roman" panose="02020603050405020304" pitchFamily="18" charset="0"/>
              </a:rPr>
              <a:t>    # Error check input and cell</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pass</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place_token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move,player_num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board[move]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player_num</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get_board_status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pass</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print_board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(board)</a:t>
            </a:r>
            <a:endParaRPr lang="en-US" sz="1100" dirty="0">
              <a:latin typeface="Calibri" panose="020F0502020204030204" pitchFamily="34" charset="0"/>
              <a:ea typeface="Calibri" panose="020F0502020204030204" pitchFamily="34" charset="0"/>
              <a:cs typeface="Times New Roman" panose="02020603050405020304" pitchFamily="18" charset="0"/>
            </a:endParaRPr>
          </a:p>
        </p:txBody>
      </p:sp>
      <p:sp>
        <p:nvSpPr>
          <p:cNvPr id="7" name="Rectangle 6">
            <a:extLst>
              <a:ext uri="{FF2B5EF4-FFF2-40B4-BE49-F238E27FC236}">
                <a16:creationId xmlns:a16="http://schemas.microsoft.com/office/drawing/2014/main" id="{85EA87D2-E62B-4436-A4F3-35E43927C7FA}"/>
              </a:ext>
            </a:extLst>
          </p:cNvPr>
          <p:cNvSpPr/>
          <p:nvPr/>
        </p:nvSpPr>
        <p:spPr>
          <a:xfrm>
            <a:off x="762000" y="3220680"/>
            <a:ext cx="1143000" cy="29926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424590E8-D1F3-4354-818C-8B96089FD7E4}"/>
              </a:ext>
            </a:extLst>
          </p:cNvPr>
          <p:cNvSpPr txBox="1"/>
          <p:nvPr/>
        </p:nvSpPr>
        <p:spPr>
          <a:xfrm>
            <a:off x="876300" y="971550"/>
            <a:ext cx="2286000" cy="369332"/>
          </a:xfrm>
          <a:prstGeom prst="rect">
            <a:avLst/>
          </a:prstGeom>
          <a:noFill/>
        </p:spPr>
        <p:txBody>
          <a:bodyPr wrap="square" rtlCol="0">
            <a:spAutoFit/>
          </a:bodyPr>
          <a:lstStyle/>
          <a:p>
            <a:r>
              <a:rPr lang="en-US" b="1" dirty="0">
                <a:solidFill>
                  <a:srgbClr val="FF0000"/>
                </a:solidFill>
              </a:rPr>
              <a:t>Global – collisions?</a:t>
            </a:r>
          </a:p>
        </p:txBody>
      </p:sp>
      <p:sp>
        <p:nvSpPr>
          <p:cNvPr id="9" name="TextBox 8">
            <a:extLst>
              <a:ext uri="{FF2B5EF4-FFF2-40B4-BE49-F238E27FC236}">
                <a16:creationId xmlns:a16="http://schemas.microsoft.com/office/drawing/2014/main" id="{A36BC69B-D3E7-4D0B-B2C0-D1684C201E05}"/>
              </a:ext>
            </a:extLst>
          </p:cNvPr>
          <p:cNvSpPr txBox="1"/>
          <p:nvPr/>
        </p:nvSpPr>
        <p:spPr>
          <a:xfrm>
            <a:off x="2514600" y="3519948"/>
            <a:ext cx="2133600" cy="646331"/>
          </a:xfrm>
          <a:prstGeom prst="rect">
            <a:avLst/>
          </a:prstGeom>
          <a:noFill/>
        </p:spPr>
        <p:txBody>
          <a:bodyPr wrap="square" rtlCol="0">
            <a:spAutoFit/>
          </a:bodyPr>
          <a:lstStyle/>
          <a:p>
            <a:r>
              <a:rPr lang="en-US" b="1" dirty="0">
                <a:solidFill>
                  <a:srgbClr val="FF0000"/>
                </a:solidFill>
              </a:rPr>
              <a:t>Hardcoded to one global board</a:t>
            </a:r>
          </a:p>
        </p:txBody>
      </p:sp>
      <p:sp>
        <p:nvSpPr>
          <p:cNvPr id="10" name="Rectangle 9">
            <a:extLst>
              <a:ext uri="{FF2B5EF4-FFF2-40B4-BE49-F238E27FC236}">
                <a16:creationId xmlns:a16="http://schemas.microsoft.com/office/drawing/2014/main" id="{CE296FCA-EF48-48B4-A2C4-53C688CE7ADA}"/>
              </a:ext>
            </a:extLst>
          </p:cNvPr>
          <p:cNvSpPr/>
          <p:nvPr/>
        </p:nvSpPr>
        <p:spPr>
          <a:xfrm>
            <a:off x="457200" y="1811746"/>
            <a:ext cx="3210231" cy="113236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09B9FB73-C971-4F76-BCD9-315BEDBCEDD2}"/>
              </a:ext>
            </a:extLst>
          </p:cNvPr>
          <p:cNvSpPr txBox="1"/>
          <p:nvPr/>
        </p:nvSpPr>
        <p:spPr>
          <a:xfrm>
            <a:off x="3852515" y="1442414"/>
            <a:ext cx="1838631" cy="369332"/>
          </a:xfrm>
          <a:prstGeom prst="rect">
            <a:avLst/>
          </a:prstGeom>
          <a:noFill/>
        </p:spPr>
        <p:txBody>
          <a:bodyPr wrap="square" rtlCol="0">
            <a:spAutoFit/>
          </a:bodyPr>
          <a:lstStyle/>
          <a:p>
            <a:r>
              <a:rPr lang="en-US" b="1" dirty="0">
                <a:solidFill>
                  <a:srgbClr val="FF0000"/>
                </a:solidFill>
              </a:rPr>
              <a:t>Tightly coupled</a:t>
            </a:r>
          </a:p>
        </p:txBody>
      </p:sp>
      <p:sp>
        <p:nvSpPr>
          <p:cNvPr id="13" name="Rectangle 12">
            <a:extLst>
              <a:ext uri="{FF2B5EF4-FFF2-40B4-BE49-F238E27FC236}">
                <a16:creationId xmlns:a16="http://schemas.microsoft.com/office/drawing/2014/main" id="{300BDA6D-AB1A-43E1-AAEF-55C8F93E3F6C}"/>
              </a:ext>
            </a:extLst>
          </p:cNvPr>
          <p:cNvSpPr/>
          <p:nvPr/>
        </p:nvSpPr>
        <p:spPr>
          <a:xfrm>
            <a:off x="5505061" y="202444"/>
            <a:ext cx="3384753" cy="4430124"/>
          </a:xfrm>
          <a:prstGeom prst="rect">
            <a:avLst/>
          </a:prstGeom>
          <a:solidFill>
            <a:schemeClr val="accent3">
              <a:lumMod val="20000"/>
              <a:lumOff val="80000"/>
            </a:schemeClr>
          </a:solidFill>
          <a:ln>
            <a:solidFill>
              <a:schemeClr val="tx1"/>
            </a:solidFill>
          </a:ln>
        </p:spPr>
        <p:txBody>
          <a:bodyPr wrap="square">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playing =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True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while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playing: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player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move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ask_for_move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(player)</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place_token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move,player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status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get_board_status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status == </a:t>
            </a:r>
            <a:r>
              <a:rPr lang="en-US" sz="1200" i="1" dirty="0">
                <a:solidFill>
                  <a:srgbClr val="00AA00"/>
                </a:solidFill>
                <a:latin typeface="Consolas" panose="020B0609020204030204" pitchFamily="49" charset="0"/>
                <a:ea typeface="Calibri" panose="020F0502020204030204" pitchFamily="34" charset="0"/>
                <a:cs typeface="Consolas" panose="020B0609020204030204" pitchFamily="49" charset="0"/>
              </a:rPr>
              <a:t>'won_1'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AA00"/>
                </a:solidFill>
                <a:latin typeface="Consolas" panose="020B0609020204030204" pitchFamily="49" charset="0"/>
                <a:ea typeface="Calibri" panose="020F0502020204030204" pitchFamily="34" charset="0"/>
                <a:cs typeface="Consolas" panose="020B0609020204030204" pitchFamily="49" charset="0"/>
              </a:rPr>
              <a:t>'Player 1 won'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playing =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False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break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FF"/>
                </a:solidFill>
                <a:latin typeface="Consolas" panose="020B0609020204030204" pitchFamily="49" charset="0"/>
                <a:ea typeface="Calibri" panose="020F0502020204030204" pitchFamily="34" charset="0"/>
                <a:cs typeface="Consolas" panose="020B0609020204030204" pitchFamily="49" charset="0"/>
              </a:rPr>
              <a:t>elif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status == </a:t>
            </a:r>
            <a:r>
              <a:rPr lang="en-US" sz="1200" i="1" dirty="0">
                <a:solidFill>
                  <a:srgbClr val="00AA00"/>
                </a:solidFill>
                <a:latin typeface="Consolas" panose="020B0609020204030204" pitchFamily="49" charset="0"/>
                <a:ea typeface="Calibri" panose="020F0502020204030204" pitchFamily="34" charset="0"/>
                <a:cs typeface="Consolas" panose="020B0609020204030204" pitchFamily="49" charset="0"/>
              </a:rPr>
              <a:t>'won_2'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AA00"/>
                </a:solidFill>
                <a:latin typeface="Consolas" panose="020B0609020204030204" pitchFamily="49" charset="0"/>
                <a:ea typeface="Calibri" panose="020F0502020204030204" pitchFamily="34" charset="0"/>
                <a:cs typeface="Consolas" panose="020B0609020204030204" pitchFamily="49" charset="0"/>
              </a:rPr>
              <a:t>'Player 2 won'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playing =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False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break</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FF"/>
                </a:solidFill>
                <a:latin typeface="Consolas" panose="020B0609020204030204" pitchFamily="49" charset="0"/>
                <a:ea typeface="Calibri" panose="020F0502020204030204" pitchFamily="34" charset="0"/>
                <a:cs typeface="Consolas" panose="020B0609020204030204" pitchFamily="49" charset="0"/>
              </a:rPr>
              <a:t>elif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status == </a:t>
            </a:r>
            <a:r>
              <a:rPr lang="en-US" sz="1200" i="1" dirty="0">
                <a:solidFill>
                  <a:srgbClr val="00AA00"/>
                </a:solidFill>
                <a:latin typeface="Consolas" panose="020B0609020204030204" pitchFamily="49" charset="0"/>
                <a:ea typeface="Calibri" panose="020F0502020204030204" pitchFamily="34" charset="0"/>
                <a:cs typeface="Consolas" panose="020B0609020204030204" pitchFamily="49" charset="0"/>
              </a:rPr>
              <a:t>'tie'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AA00"/>
                </a:solidFill>
                <a:latin typeface="Consolas" panose="020B0609020204030204" pitchFamily="49" charset="0"/>
                <a:ea typeface="Calibri" panose="020F0502020204030204" pitchFamily="34" charset="0"/>
                <a:cs typeface="Consolas" panose="020B0609020204030204" pitchFamily="49" charset="0"/>
              </a:rPr>
              <a:t>'It is a tie'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playing =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False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break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print_board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100" dirty="0">
                <a:latin typeface="Calibri" panose="020F0502020204030204" pitchFamily="34" charset="0"/>
                <a:ea typeface="Calibri" panose="020F0502020204030204" pitchFamily="34" charset="0"/>
                <a:cs typeface="Times New Roman" panose="02020603050405020304" pitchFamily="18" charset="0"/>
              </a:rPr>
              <a:t> </a:t>
            </a:r>
          </a:p>
        </p:txBody>
      </p:sp>
      <p:sp>
        <p:nvSpPr>
          <p:cNvPr id="15" name="TextBox 14">
            <a:extLst>
              <a:ext uri="{FF2B5EF4-FFF2-40B4-BE49-F238E27FC236}">
                <a16:creationId xmlns:a16="http://schemas.microsoft.com/office/drawing/2014/main" id="{159ECEA9-4073-49D6-AAEA-5F3DD1D8A1EE}"/>
              </a:ext>
            </a:extLst>
          </p:cNvPr>
          <p:cNvSpPr txBox="1"/>
          <p:nvPr/>
        </p:nvSpPr>
        <p:spPr>
          <a:xfrm>
            <a:off x="7957281" y="225543"/>
            <a:ext cx="932533" cy="246221"/>
          </a:xfrm>
          <a:prstGeom prst="rect">
            <a:avLst/>
          </a:prstGeom>
          <a:noFill/>
        </p:spPr>
        <p:txBody>
          <a:bodyPr wrap="square" rtlCol="0">
            <a:spAutoFit/>
          </a:bodyPr>
          <a:lstStyle/>
          <a:p>
            <a:pPr algn="r"/>
            <a:r>
              <a:rPr lang="en-US" sz="1000" b="1" dirty="0">
                <a:solidFill>
                  <a:schemeClr val="accent3">
                    <a:lumMod val="50000"/>
                  </a:schemeClr>
                </a:solidFill>
              </a:rPr>
              <a:t>Python</a:t>
            </a:r>
          </a:p>
        </p:txBody>
      </p:sp>
      <p:sp>
        <p:nvSpPr>
          <p:cNvPr id="11" name="Rectangle 10">
            <a:extLst>
              <a:ext uri="{FF2B5EF4-FFF2-40B4-BE49-F238E27FC236}">
                <a16:creationId xmlns:a16="http://schemas.microsoft.com/office/drawing/2014/main" id="{888DBAD2-7920-4944-8593-8D46CC049EE8}"/>
              </a:ext>
            </a:extLst>
          </p:cNvPr>
          <p:cNvSpPr/>
          <p:nvPr/>
        </p:nvSpPr>
        <p:spPr>
          <a:xfrm>
            <a:off x="6741469" y="968948"/>
            <a:ext cx="1804219" cy="29926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7D57E416-1F62-47F3-9B82-5E900EA232F0}"/>
              </a:ext>
            </a:extLst>
          </p:cNvPr>
          <p:cNvCxnSpPr>
            <a:cxnSpLocks/>
            <a:endCxn id="11" idx="1"/>
          </p:cNvCxnSpPr>
          <p:nvPr/>
        </p:nvCxnSpPr>
        <p:spPr>
          <a:xfrm flipV="1">
            <a:off x="3657600" y="1118582"/>
            <a:ext cx="3083869" cy="125130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9559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par>
                                <p:cTn id="22" presetID="10" presetClass="entr" presetSubtype="0" fill="hold"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p:bldP spid="10" grpId="0" animBg="1"/>
      <p:bldP spid="14" grpId="0"/>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ECF23-38E7-491C-8AA0-DF9DD8710E44}"/>
              </a:ext>
            </a:extLst>
          </p:cNvPr>
          <p:cNvSpPr>
            <a:spLocks noGrp="1"/>
          </p:cNvSpPr>
          <p:nvPr>
            <p:ph type="title"/>
          </p:nvPr>
        </p:nvSpPr>
        <p:spPr>
          <a:xfrm>
            <a:off x="76199" y="57151"/>
            <a:ext cx="8912941" cy="609600"/>
          </a:xfrm>
        </p:spPr>
        <p:txBody>
          <a:bodyPr/>
          <a:lstStyle/>
          <a:p>
            <a:r>
              <a:rPr lang="en-US" dirty="0"/>
              <a:t>Evolution to Objects</a:t>
            </a:r>
          </a:p>
        </p:txBody>
      </p:sp>
      <p:sp>
        <p:nvSpPr>
          <p:cNvPr id="4" name="Slide Number Placeholder 3">
            <a:extLst>
              <a:ext uri="{FF2B5EF4-FFF2-40B4-BE49-F238E27FC236}">
                <a16:creationId xmlns:a16="http://schemas.microsoft.com/office/drawing/2014/main" id="{69974E14-FD43-4415-9F90-ABE537B7CBE1}"/>
              </a:ext>
            </a:extLst>
          </p:cNvPr>
          <p:cNvSpPr>
            <a:spLocks noGrp="1"/>
          </p:cNvSpPr>
          <p:nvPr>
            <p:ph type="sldNum" sz="quarter" idx="12"/>
          </p:nvPr>
        </p:nvSpPr>
        <p:spPr/>
        <p:txBody>
          <a:bodyPr/>
          <a:lstStyle/>
          <a:p>
            <a:fld id="{B9EA2576-3992-4A7D-AC41-AC0E2BE3E45F}" type="slidenum">
              <a:rPr lang="en-US" smtClean="0"/>
              <a:pPr/>
              <a:t>9</a:t>
            </a:fld>
            <a:endParaRPr lang="en-US" dirty="0"/>
          </a:p>
        </p:txBody>
      </p:sp>
      <p:sp>
        <p:nvSpPr>
          <p:cNvPr id="5" name="Rectangle 4">
            <a:extLst>
              <a:ext uri="{FF2B5EF4-FFF2-40B4-BE49-F238E27FC236}">
                <a16:creationId xmlns:a16="http://schemas.microsoft.com/office/drawing/2014/main" id="{5D8F609F-03BF-40DB-AA89-80AD471D9BF9}"/>
              </a:ext>
            </a:extLst>
          </p:cNvPr>
          <p:cNvSpPr/>
          <p:nvPr/>
        </p:nvSpPr>
        <p:spPr>
          <a:xfrm>
            <a:off x="2895600" y="1352548"/>
            <a:ext cx="2895600" cy="3276600"/>
          </a:xfrm>
          <a:prstGeom prst="rect">
            <a:avLst/>
          </a:prstGeom>
          <a:solidFill>
            <a:schemeClr val="accent3">
              <a:lumMod val="20000"/>
              <a:lumOff val="80000"/>
            </a:schemeClr>
          </a:solidFill>
          <a:ln>
            <a:solidFill>
              <a:schemeClr val="tx2"/>
            </a:solidFill>
          </a:ln>
        </p:spPr>
        <p:txBody>
          <a:bodyPr wrap="square">
            <a:noAutofit/>
          </a:bodyPr>
          <a:lstStyle/>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board  = [</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board2 = [</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p>
          <a:p>
            <a:pPr>
              <a:lnSpc>
                <a:spcPct val="107000"/>
              </a:lnSpc>
            </a:pPr>
            <a:r>
              <a:rPr lang="en-US" sz="1000" dirty="0">
                <a:latin typeface="Consolas" panose="020B0609020204030204" pitchFamily="49" charset="0"/>
                <a:ea typeface="Calibri" panose="020F0502020204030204" pitchFamily="34" charset="0"/>
                <a:cs typeface="Consolas" panose="020B0609020204030204" pitchFamily="49" charset="0"/>
              </a:rPr>
              <a:t> </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place_token</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brd,move,player_num</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brd</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[move] = </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player_num</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latin typeface="Consolas" panose="020B0609020204030204" pitchFamily="49" charset="0"/>
                <a:ea typeface="Calibri" panose="020F0502020204030204" pitchFamily="34" charset="0"/>
                <a:cs typeface="Consolas" panose="020B0609020204030204" pitchFamily="49" charset="0"/>
              </a:rPr>
              <a:t> </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get_board_status</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brd</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pass</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 </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print_board</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brd</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brd</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endPar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endPar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endPar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endPar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endPar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place_token</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(board, 8, 1)</a:t>
            </a:r>
          </a:p>
          <a:p>
            <a:pPr>
              <a:lnSpc>
                <a:spcPct val="107000"/>
              </a:lnSpc>
            </a:pP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place_token</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(board2, 5, 2)</a:t>
            </a:r>
          </a:p>
          <a:p>
            <a:pPr>
              <a:lnSpc>
                <a:spcPct val="107000"/>
              </a:lnSpc>
            </a:pPr>
            <a:endPar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p:txBody>
      </p:sp>
      <p:sp>
        <p:nvSpPr>
          <p:cNvPr id="13" name="Rectangle 12">
            <a:extLst>
              <a:ext uri="{FF2B5EF4-FFF2-40B4-BE49-F238E27FC236}">
                <a16:creationId xmlns:a16="http://schemas.microsoft.com/office/drawing/2014/main" id="{CD011235-997F-4AC0-8BC6-FADB988B6189}"/>
              </a:ext>
            </a:extLst>
          </p:cNvPr>
          <p:cNvSpPr/>
          <p:nvPr/>
        </p:nvSpPr>
        <p:spPr>
          <a:xfrm>
            <a:off x="5867400" y="1352548"/>
            <a:ext cx="3121740" cy="3276601"/>
          </a:xfrm>
          <a:prstGeom prst="rect">
            <a:avLst/>
          </a:prstGeom>
          <a:solidFill>
            <a:schemeClr val="accent3">
              <a:lumMod val="20000"/>
              <a:lumOff val="80000"/>
            </a:schemeClr>
          </a:solidFill>
          <a:ln>
            <a:solidFill>
              <a:schemeClr val="tx2"/>
            </a:solidFill>
          </a:ln>
        </p:spPr>
        <p:txBody>
          <a:bodyPr wrap="square">
            <a:noAutofit/>
          </a:bodyPr>
          <a:lstStyle/>
          <a:p>
            <a:pPr>
              <a:lnSpc>
                <a:spcPct val="107000"/>
              </a:lnSpc>
            </a:pP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class</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b="1" dirty="0">
                <a:solidFill>
                  <a:srgbClr val="000000"/>
                </a:solidFill>
                <a:latin typeface="Consolas" panose="020B0609020204030204" pitchFamily="49" charset="0"/>
                <a:ea typeface="Calibri" panose="020F0502020204030204" pitchFamily="34" charset="0"/>
                <a:cs typeface="Consolas" panose="020B0609020204030204" pitchFamily="49" charset="0"/>
              </a:rPr>
              <a:t>Board</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b="1" dirty="0">
                <a:solidFill>
                  <a:srgbClr val="000000"/>
                </a:solidFill>
                <a:latin typeface="Consolas" panose="020B0609020204030204" pitchFamily="49" charset="0"/>
                <a:ea typeface="Calibri" panose="020F0502020204030204" pitchFamily="34" charset="0"/>
                <a:cs typeface="Consolas" panose="020B0609020204030204" pitchFamily="49" charset="0"/>
              </a:rPr>
              <a:t>__</a:t>
            </a:r>
            <a:r>
              <a:rPr lang="en-US" sz="10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init</a:t>
            </a:r>
            <a:r>
              <a:rPr lang="en-US" sz="1000" b="1" dirty="0">
                <a:solidFill>
                  <a:srgbClr val="000000"/>
                </a:solidFill>
                <a:latin typeface="Consolas" panose="020B0609020204030204" pitchFamily="49" charset="0"/>
                <a:ea typeface="Calibri" panose="020F0502020204030204" pitchFamily="34" charset="0"/>
                <a:cs typeface="Consolas" panose="020B0609020204030204" pitchFamily="49" charset="0"/>
              </a:rPr>
              <a:t>__</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.cells</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0,0,0,0,0,0,0,0,0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place_token</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,move,player</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.cells</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[move] = player</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get_board_status</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pass</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print_board</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.cells</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board = Board()</a:t>
            </a:r>
          </a:p>
          <a:p>
            <a:pPr>
              <a:lnSpc>
                <a:spcPct val="107000"/>
              </a:lnSpc>
            </a:pPr>
            <a:r>
              <a:rPr lang="en-US" sz="1000" dirty="0">
                <a:latin typeface="Consolas" panose="020B0609020204030204" pitchFamily="49" charset="0"/>
                <a:ea typeface="Calibri" panose="020F0502020204030204" pitchFamily="34" charset="0"/>
                <a:cs typeface="Times New Roman" panose="02020603050405020304" pitchFamily="18" charset="0"/>
              </a:rPr>
              <a:t>board2 = Board()</a:t>
            </a:r>
          </a:p>
          <a:p>
            <a:pPr>
              <a:lnSpc>
                <a:spcPct val="107000"/>
              </a:lnSpc>
            </a:pPr>
            <a:endPar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0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board.place_token</a:t>
            </a:r>
            <a:r>
              <a:rPr lang="en-US" sz="10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(8, 1)</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spcAft>
                <a:spcPts val="800"/>
              </a:spcAft>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board2.place_token(5, 2)</a:t>
            </a:r>
          </a:p>
        </p:txBody>
      </p:sp>
      <p:sp>
        <p:nvSpPr>
          <p:cNvPr id="15" name="Rectangle 14">
            <a:extLst>
              <a:ext uri="{FF2B5EF4-FFF2-40B4-BE49-F238E27FC236}">
                <a16:creationId xmlns:a16="http://schemas.microsoft.com/office/drawing/2014/main" id="{174BDF9B-E450-46EA-912A-1739219BB4C6}"/>
              </a:ext>
            </a:extLst>
          </p:cNvPr>
          <p:cNvSpPr/>
          <p:nvPr/>
        </p:nvSpPr>
        <p:spPr>
          <a:xfrm>
            <a:off x="137653" y="1352548"/>
            <a:ext cx="2605547" cy="3276599"/>
          </a:xfrm>
          <a:prstGeom prst="rect">
            <a:avLst/>
          </a:prstGeom>
          <a:solidFill>
            <a:schemeClr val="accent3">
              <a:lumMod val="20000"/>
              <a:lumOff val="80000"/>
            </a:schemeClr>
          </a:solidFill>
          <a:ln>
            <a:solidFill>
              <a:schemeClr val="tx2"/>
            </a:solidFill>
          </a:ln>
        </p:spPr>
        <p:txBody>
          <a:bodyPr wrap="square">
            <a:noAutofit/>
          </a:bodyPr>
          <a:lstStyle/>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board = [</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p>
          <a:p>
            <a:pPr>
              <a:lnSpc>
                <a:spcPct val="107000"/>
              </a:lnSpc>
            </a:pPr>
            <a:r>
              <a:rPr lang="en-US" sz="1000" dirty="0">
                <a:latin typeface="Consolas" panose="020B0609020204030204" pitchFamily="49" charset="0"/>
                <a:ea typeface="Calibri" panose="020F0502020204030204" pitchFamily="34" charset="0"/>
                <a:cs typeface="Consolas" panose="020B0609020204030204" pitchFamily="49" charset="0"/>
              </a:rPr>
              <a:t> </a:t>
            </a:r>
          </a:p>
          <a:p>
            <a:pPr>
              <a:lnSpc>
                <a:spcPct val="107000"/>
              </a:lnSpc>
            </a:pP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place_token</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move,player_num</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board[move] = </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player_num</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latin typeface="Consolas" panose="020B0609020204030204" pitchFamily="49" charset="0"/>
                <a:ea typeface="Calibri" panose="020F0502020204030204" pitchFamily="34" charset="0"/>
                <a:cs typeface="Consolas" panose="020B0609020204030204" pitchFamily="49" charset="0"/>
              </a:rPr>
              <a:t> </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get_board_status</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pass</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 </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print_board</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000" dirty="0">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(board)</a:t>
            </a:r>
          </a:p>
          <a:p>
            <a:pPr>
              <a:lnSpc>
                <a:spcPct val="107000"/>
              </a:lnSpc>
            </a:pPr>
            <a:endPar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endPar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endPar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endPar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endPar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endPar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place_token</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(8, 1)</a:t>
            </a:r>
            <a:endParaRPr lang="en-US" sz="1100" dirty="0">
              <a:latin typeface="Consolas" panose="020B0609020204030204" pitchFamily="49" charset="0"/>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F4F0CC12-94A7-430B-9279-F9B0F4CA4C93}"/>
              </a:ext>
            </a:extLst>
          </p:cNvPr>
          <p:cNvSpPr txBox="1"/>
          <p:nvPr/>
        </p:nvSpPr>
        <p:spPr>
          <a:xfrm>
            <a:off x="1852699" y="1362246"/>
            <a:ext cx="932533" cy="246221"/>
          </a:xfrm>
          <a:prstGeom prst="rect">
            <a:avLst/>
          </a:prstGeom>
          <a:noFill/>
        </p:spPr>
        <p:txBody>
          <a:bodyPr wrap="square" rtlCol="0">
            <a:spAutoFit/>
          </a:bodyPr>
          <a:lstStyle/>
          <a:p>
            <a:pPr algn="r"/>
            <a:r>
              <a:rPr lang="en-US" sz="1000" b="1" dirty="0">
                <a:solidFill>
                  <a:schemeClr val="accent3">
                    <a:lumMod val="50000"/>
                  </a:schemeClr>
                </a:solidFill>
              </a:rPr>
              <a:t>Python</a:t>
            </a:r>
          </a:p>
        </p:txBody>
      </p:sp>
      <p:sp>
        <p:nvSpPr>
          <p:cNvPr id="10" name="TextBox 9">
            <a:extLst>
              <a:ext uri="{FF2B5EF4-FFF2-40B4-BE49-F238E27FC236}">
                <a16:creationId xmlns:a16="http://schemas.microsoft.com/office/drawing/2014/main" id="{CC77B1AE-8A5A-4F70-9663-0732DA2B7F75}"/>
              </a:ext>
            </a:extLst>
          </p:cNvPr>
          <p:cNvSpPr txBox="1"/>
          <p:nvPr/>
        </p:nvSpPr>
        <p:spPr>
          <a:xfrm>
            <a:off x="4843570" y="1352548"/>
            <a:ext cx="932533" cy="246221"/>
          </a:xfrm>
          <a:prstGeom prst="rect">
            <a:avLst/>
          </a:prstGeom>
          <a:noFill/>
        </p:spPr>
        <p:txBody>
          <a:bodyPr wrap="square" rtlCol="0">
            <a:spAutoFit/>
          </a:bodyPr>
          <a:lstStyle/>
          <a:p>
            <a:pPr algn="r"/>
            <a:r>
              <a:rPr lang="en-US" sz="1000" b="1" dirty="0">
                <a:solidFill>
                  <a:schemeClr val="accent3">
                    <a:lumMod val="50000"/>
                  </a:schemeClr>
                </a:solidFill>
              </a:rPr>
              <a:t>Python</a:t>
            </a:r>
          </a:p>
        </p:txBody>
      </p:sp>
      <p:sp>
        <p:nvSpPr>
          <p:cNvPr id="11" name="TextBox 10">
            <a:extLst>
              <a:ext uri="{FF2B5EF4-FFF2-40B4-BE49-F238E27FC236}">
                <a16:creationId xmlns:a16="http://schemas.microsoft.com/office/drawing/2014/main" id="{9E8EF8B6-11DA-4FAE-9AE0-5FDFF24B273A}"/>
              </a:ext>
            </a:extLst>
          </p:cNvPr>
          <p:cNvSpPr txBox="1"/>
          <p:nvPr/>
        </p:nvSpPr>
        <p:spPr>
          <a:xfrm>
            <a:off x="8022395" y="1373028"/>
            <a:ext cx="932533" cy="246221"/>
          </a:xfrm>
          <a:prstGeom prst="rect">
            <a:avLst/>
          </a:prstGeom>
          <a:noFill/>
        </p:spPr>
        <p:txBody>
          <a:bodyPr wrap="square" rtlCol="0">
            <a:spAutoFit/>
          </a:bodyPr>
          <a:lstStyle/>
          <a:p>
            <a:pPr algn="r"/>
            <a:r>
              <a:rPr lang="en-US" sz="1000" b="1" dirty="0">
                <a:solidFill>
                  <a:schemeClr val="accent3">
                    <a:lumMod val="50000"/>
                  </a:schemeClr>
                </a:solidFill>
              </a:rPr>
              <a:t>Python</a:t>
            </a:r>
          </a:p>
        </p:txBody>
      </p:sp>
      <p:sp>
        <p:nvSpPr>
          <p:cNvPr id="3" name="Rectangle 2">
            <a:extLst>
              <a:ext uri="{FF2B5EF4-FFF2-40B4-BE49-F238E27FC236}">
                <a16:creationId xmlns:a16="http://schemas.microsoft.com/office/drawing/2014/main" id="{57BE4064-5962-4803-9EA1-7B90C9761454}"/>
              </a:ext>
            </a:extLst>
          </p:cNvPr>
          <p:cNvSpPr/>
          <p:nvPr/>
        </p:nvSpPr>
        <p:spPr>
          <a:xfrm>
            <a:off x="2881086" y="1337468"/>
            <a:ext cx="2981907" cy="350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8195C8B-1664-49AC-B3EE-BB6AFD3EFC8C}"/>
              </a:ext>
            </a:extLst>
          </p:cNvPr>
          <p:cNvSpPr/>
          <p:nvPr/>
        </p:nvSpPr>
        <p:spPr>
          <a:xfrm>
            <a:off x="5862993" y="1170768"/>
            <a:ext cx="3138947" cy="350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70534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xEl>
                                              <p:pRg st="17" end="17"/>
                                            </p:txEl>
                                          </p:spTgt>
                                        </p:tgtEl>
                                        <p:attrNameLst>
                                          <p:attrName>style.visibility</p:attrName>
                                        </p:attrNameLst>
                                      </p:cBhvr>
                                      <p:to>
                                        <p:strVal val="visible"/>
                                      </p:to>
                                    </p:set>
                                    <p:animEffect transition="in" filter="fade">
                                      <p:cBhvr>
                                        <p:cTn id="7" dur="500"/>
                                        <p:tgtEl>
                                          <p:spTgt spid="15">
                                            <p:txEl>
                                              <p:pRg st="17" end="17"/>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animEffect transition="in" filter="fade">
                                      <p:cBhvr>
                                        <p:cTn id="16" dur="500"/>
                                        <p:tgtEl>
                                          <p:spTgt spid="5">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animEffect transition="in" filter="fade">
                                      <p:cBhvr>
                                        <p:cTn id="19" dur="500"/>
                                        <p:tgtEl>
                                          <p:spTgt spid="5">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5">
                                            <p:txEl>
                                              <p:pRg st="6" end="6"/>
                                            </p:txEl>
                                          </p:spTgt>
                                        </p:tgtEl>
                                        <p:attrNameLst>
                                          <p:attrName>style.visibility</p:attrName>
                                        </p:attrNameLst>
                                      </p:cBhvr>
                                      <p:to>
                                        <p:strVal val="visible"/>
                                      </p:to>
                                    </p:set>
                                    <p:animEffect transition="in" filter="fade">
                                      <p:cBhvr>
                                        <p:cTn id="24" dur="500"/>
                                        <p:tgtEl>
                                          <p:spTgt spid="5">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animEffect transition="in" filter="fade">
                                      <p:cBhvr>
                                        <p:cTn id="27" dur="500"/>
                                        <p:tgtEl>
                                          <p:spTgt spid="5">
                                            <p:txEl>
                                              <p:pRg st="7" end="7"/>
                                            </p:txEl>
                                          </p:spTgt>
                                        </p:tgtEl>
                                      </p:cBhvr>
                                    </p:animEffect>
                                  </p:childTnLst>
                                </p:cTn>
                              </p:par>
                            </p:childTnLst>
                          </p:cTn>
                        </p:par>
                        <p:par>
                          <p:cTn id="28" fill="hold">
                            <p:stCondLst>
                              <p:cond delay="500"/>
                            </p:stCondLst>
                            <p:childTnLst>
                              <p:par>
                                <p:cTn id="29" presetID="10" presetClass="entr" presetSubtype="0" fill="hold" nodeType="afterEffect">
                                  <p:stCondLst>
                                    <p:cond delay="0"/>
                                  </p:stCondLst>
                                  <p:childTnLst>
                                    <p:set>
                                      <p:cBhvr>
                                        <p:cTn id="30" dur="1" fill="hold">
                                          <p:stCondLst>
                                            <p:cond delay="0"/>
                                          </p:stCondLst>
                                        </p:cTn>
                                        <p:tgtEl>
                                          <p:spTgt spid="5">
                                            <p:txEl>
                                              <p:pRg st="9" end="9"/>
                                            </p:txEl>
                                          </p:spTgt>
                                        </p:tgtEl>
                                        <p:attrNameLst>
                                          <p:attrName>style.visibility</p:attrName>
                                        </p:attrNameLst>
                                      </p:cBhvr>
                                      <p:to>
                                        <p:strVal val="visible"/>
                                      </p:to>
                                    </p:set>
                                    <p:animEffect transition="in" filter="fade">
                                      <p:cBhvr>
                                        <p:cTn id="31" dur="500"/>
                                        <p:tgtEl>
                                          <p:spTgt spid="5">
                                            <p:txEl>
                                              <p:pRg st="9" end="9"/>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5">
                                            <p:txEl>
                                              <p:pRg st="10" end="10"/>
                                            </p:txEl>
                                          </p:spTgt>
                                        </p:tgtEl>
                                        <p:attrNameLst>
                                          <p:attrName>style.visibility</p:attrName>
                                        </p:attrNameLst>
                                      </p:cBhvr>
                                      <p:to>
                                        <p:strVal val="visible"/>
                                      </p:to>
                                    </p:set>
                                    <p:animEffect transition="in" filter="fade">
                                      <p:cBhvr>
                                        <p:cTn id="34" dur="500"/>
                                        <p:tgtEl>
                                          <p:spTgt spid="5">
                                            <p:txEl>
                                              <p:pRg st="10" end="10"/>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5">
                                            <p:txEl>
                                              <p:pRg st="17" end="17"/>
                                            </p:txEl>
                                          </p:spTgt>
                                        </p:tgtEl>
                                        <p:attrNameLst>
                                          <p:attrName>style.visibility</p:attrName>
                                        </p:attrNameLst>
                                      </p:cBhvr>
                                      <p:to>
                                        <p:strVal val="visible"/>
                                      </p:to>
                                    </p:set>
                                    <p:animEffect transition="in" filter="fade">
                                      <p:cBhvr>
                                        <p:cTn id="39" dur="500"/>
                                        <p:tgtEl>
                                          <p:spTgt spid="5">
                                            <p:txEl>
                                              <p:pRg st="17" end="17"/>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5">
                                            <p:txEl>
                                              <p:pRg st="1" end="1"/>
                                            </p:txEl>
                                          </p:spTgt>
                                        </p:tgtEl>
                                        <p:attrNameLst>
                                          <p:attrName>style.visibility</p:attrName>
                                        </p:attrNameLst>
                                      </p:cBhvr>
                                      <p:to>
                                        <p:strVal val="visible"/>
                                      </p:to>
                                    </p:set>
                                    <p:animEffect transition="in" filter="fade">
                                      <p:cBhvr>
                                        <p:cTn id="44" dur="500"/>
                                        <p:tgtEl>
                                          <p:spTgt spid="5">
                                            <p:txEl>
                                              <p:pRg st="1" end="1"/>
                                            </p:txEl>
                                          </p:spTgt>
                                        </p:tgtEl>
                                      </p:cBhvr>
                                    </p:animEffect>
                                  </p:childTnLst>
                                </p:cTn>
                              </p:par>
                            </p:childTnLst>
                          </p:cTn>
                        </p:par>
                        <p:par>
                          <p:cTn id="45" fill="hold">
                            <p:stCondLst>
                              <p:cond delay="500"/>
                            </p:stCondLst>
                            <p:childTnLst>
                              <p:par>
                                <p:cTn id="46" presetID="10" presetClass="entr" presetSubtype="0" fill="hold" nodeType="afterEffect">
                                  <p:stCondLst>
                                    <p:cond delay="0"/>
                                  </p:stCondLst>
                                  <p:childTnLst>
                                    <p:set>
                                      <p:cBhvr>
                                        <p:cTn id="47" dur="1" fill="hold">
                                          <p:stCondLst>
                                            <p:cond delay="0"/>
                                          </p:stCondLst>
                                        </p:cTn>
                                        <p:tgtEl>
                                          <p:spTgt spid="5">
                                            <p:txEl>
                                              <p:pRg st="18" end="18"/>
                                            </p:txEl>
                                          </p:spTgt>
                                        </p:tgtEl>
                                        <p:attrNameLst>
                                          <p:attrName>style.visibility</p:attrName>
                                        </p:attrNameLst>
                                      </p:cBhvr>
                                      <p:to>
                                        <p:strVal val="visible"/>
                                      </p:to>
                                    </p:set>
                                    <p:animEffect transition="in" filter="fade">
                                      <p:cBhvr>
                                        <p:cTn id="48" dur="500"/>
                                        <p:tgtEl>
                                          <p:spTgt spid="5">
                                            <p:txEl>
                                              <p:pRg st="18" end="18"/>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0" nodeType="clickEffect">
                                  <p:stCondLst>
                                    <p:cond delay="0"/>
                                  </p:stCondLst>
                                  <p:childTnLst>
                                    <p:set>
                                      <p:cBhvr>
                                        <p:cTn id="52" dur="1" fill="hold">
                                          <p:stCondLst>
                                            <p:cond delay="0"/>
                                          </p:stCondLst>
                                        </p:cTn>
                                        <p:tgtEl>
                                          <p:spTgt spid="8"/>
                                        </p:tgtEl>
                                        <p:attrNameLst>
                                          <p:attrName>style.visibility</p:attrName>
                                        </p:attrNameLst>
                                      </p:cBhvr>
                                      <p:to>
                                        <p:strVal val="hidden"/>
                                      </p:to>
                                    </p:set>
                                  </p:childTnLst>
                                </p:cTn>
                              </p:par>
                              <p:par>
                                <p:cTn id="53" presetID="10" presetClass="entr" presetSubtype="0" fill="hold" nodeType="withEffect">
                                  <p:stCondLst>
                                    <p:cond delay="0"/>
                                  </p:stCondLst>
                                  <p:childTnLst>
                                    <p:set>
                                      <p:cBhvr>
                                        <p:cTn id="54" dur="1" fill="hold">
                                          <p:stCondLst>
                                            <p:cond delay="0"/>
                                          </p:stCondLst>
                                        </p:cTn>
                                        <p:tgtEl>
                                          <p:spTgt spid="13">
                                            <p:txEl>
                                              <p:pRg st="0" end="0"/>
                                            </p:txEl>
                                          </p:spTgt>
                                        </p:tgtEl>
                                        <p:attrNameLst>
                                          <p:attrName>style.visibility</p:attrName>
                                        </p:attrNameLst>
                                      </p:cBhvr>
                                      <p:to>
                                        <p:strVal val="visible"/>
                                      </p:to>
                                    </p:set>
                                    <p:animEffect transition="in" filter="fade">
                                      <p:cBhvr>
                                        <p:cTn id="55" dur="500"/>
                                        <p:tgtEl>
                                          <p:spTgt spid="13">
                                            <p:txEl>
                                              <p:pRg st="0" end="0"/>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13">
                                            <p:txEl>
                                              <p:pRg st="1" end="1"/>
                                            </p:txEl>
                                          </p:spTgt>
                                        </p:tgtEl>
                                        <p:attrNameLst>
                                          <p:attrName>style.visibility</p:attrName>
                                        </p:attrNameLst>
                                      </p:cBhvr>
                                      <p:to>
                                        <p:strVal val="visible"/>
                                      </p:to>
                                    </p:set>
                                    <p:animEffect transition="in" filter="fade">
                                      <p:cBhvr>
                                        <p:cTn id="58" dur="500"/>
                                        <p:tgtEl>
                                          <p:spTgt spid="13">
                                            <p:txEl>
                                              <p:pRg st="1" end="1"/>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13">
                                            <p:txEl>
                                              <p:pRg st="2" end="2"/>
                                            </p:txEl>
                                          </p:spTgt>
                                        </p:tgtEl>
                                        <p:attrNameLst>
                                          <p:attrName>style.visibility</p:attrName>
                                        </p:attrNameLst>
                                      </p:cBhvr>
                                      <p:to>
                                        <p:strVal val="visible"/>
                                      </p:to>
                                    </p:set>
                                    <p:animEffect transition="in" filter="fade">
                                      <p:cBhvr>
                                        <p:cTn id="61" dur="500"/>
                                        <p:tgtEl>
                                          <p:spTgt spid="13">
                                            <p:txEl>
                                              <p:pRg st="2" end="2"/>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13">
                                            <p:txEl>
                                              <p:pRg st="3" end="3"/>
                                            </p:txEl>
                                          </p:spTgt>
                                        </p:tgtEl>
                                        <p:attrNameLst>
                                          <p:attrName>style.visibility</p:attrName>
                                        </p:attrNameLst>
                                      </p:cBhvr>
                                      <p:to>
                                        <p:strVal val="visible"/>
                                      </p:to>
                                    </p:set>
                                    <p:animEffect transition="in" filter="fade">
                                      <p:cBhvr>
                                        <p:cTn id="64" dur="500"/>
                                        <p:tgtEl>
                                          <p:spTgt spid="13">
                                            <p:txEl>
                                              <p:pRg st="3" end="3"/>
                                            </p:txEl>
                                          </p:spTgt>
                                        </p:tgtEl>
                                      </p:cBhvr>
                                    </p:animEffect>
                                  </p:childTnLst>
                                </p:cTn>
                              </p:par>
                              <p:par>
                                <p:cTn id="65" presetID="10" presetClass="entr" presetSubtype="0" fill="hold" nodeType="withEffect">
                                  <p:stCondLst>
                                    <p:cond delay="0"/>
                                  </p:stCondLst>
                                  <p:childTnLst>
                                    <p:set>
                                      <p:cBhvr>
                                        <p:cTn id="66" dur="1" fill="hold">
                                          <p:stCondLst>
                                            <p:cond delay="0"/>
                                          </p:stCondLst>
                                        </p:cTn>
                                        <p:tgtEl>
                                          <p:spTgt spid="13">
                                            <p:txEl>
                                              <p:pRg st="4" end="4"/>
                                            </p:txEl>
                                          </p:spTgt>
                                        </p:tgtEl>
                                        <p:attrNameLst>
                                          <p:attrName>style.visibility</p:attrName>
                                        </p:attrNameLst>
                                      </p:cBhvr>
                                      <p:to>
                                        <p:strVal val="visible"/>
                                      </p:to>
                                    </p:set>
                                    <p:animEffect transition="in" filter="fade">
                                      <p:cBhvr>
                                        <p:cTn id="67" dur="500"/>
                                        <p:tgtEl>
                                          <p:spTgt spid="13">
                                            <p:txEl>
                                              <p:pRg st="4" end="4"/>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13">
                                            <p:txEl>
                                              <p:pRg st="5" end="5"/>
                                            </p:txEl>
                                          </p:spTgt>
                                        </p:tgtEl>
                                        <p:attrNameLst>
                                          <p:attrName>style.visibility</p:attrName>
                                        </p:attrNameLst>
                                      </p:cBhvr>
                                      <p:to>
                                        <p:strVal val="visible"/>
                                      </p:to>
                                    </p:set>
                                    <p:animEffect transition="in" filter="fade">
                                      <p:cBhvr>
                                        <p:cTn id="72" dur="500"/>
                                        <p:tgtEl>
                                          <p:spTgt spid="13">
                                            <p:txEl>
                                              <p:pRg st="5" end="5"/>
                                            </p:txEl>
                                          </p:spTgt>
                                        </p:tgtEl>
                                      </p:cBhvr>
                                    </p:animEffect>
                                  </p:childTnLst>
                                </p:cTn>
                              </p:par>
                              <p:par>
                                <p:cTn id="73" presetID="10" presetClass="entr" presetSubtype="0" fill="hold" nodeType="withEffect">
                                  <p:stCondLst>
                                    <p:cond delay="0"/>
                                  </p:stCondLst>
                                  <p:childTnLst>
                                    <p:set>
                                      <p:cBhvr>
                                        <p:cTn id="74" dur="1" fill="hold">
                                          <p:stCondLst>
                                            <p:cond delay="0"/>
                                          </p:stCondLst>
                                        </p:cTn>
                                        <p:tgtEl>
                                          <p:spTgt spid="13">
                                            <p:txEl>
                                              <p:pRg st="6" end="6"/>
                                            </p:txEl>
                                          </p:spTgt>
                                        </p:tgtEl>
                                        <p:attrNameLst>
                                          <p:attrName>style.visibility</p:attrName>
                                        </p:attrNameLst>
                                      </p:cBhvr>
                                      <p:to>
                                        <p:strVal val="visible"/>
                                      </p:to>
                                    </p:set>
                                    <p:animEffect transition="in" filter="fade">
                                      <p:cBhvr>
                                        <p:cTn id="75" dur="500"/>
                                        <p:tgtEl>
                                          <p:spTgt spid="13">
                                            <p:txEl>
                                              <p:pRg st="6" end="6"/>
                                            </p:txEl>
                                          </p:spTgt>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13">
                                            <p:txEl>
                                              <p:pRg st="8" end="8"/>
                                            </p:txEl>
                                          </p:spTgt>
                                        </p:tgtEl>
                                        <p:attrNameLst>
                                          <p:attrName>style.visibility</p:attrName>
                                        </p:attrNameLst>
                                      </p:cBhvr>
                                      <p:to>
                                        <p:strVal val="visible"/>
                                      </p:to>
                                    </p:set>
                                    <p:animEffect transition="in" filter="fade">
                                      <p:cBhvr>
                                        <p:cTn id="80" dur="500"/>
                                        <p:tgtEl>
                                          <p:spTgt spid="13">
                                            <p:txEl>
                                              <p:pRg st="8" end="8"/>
                                            </p:txEl>
                                          </p:spTgt>
                                        </p:tgtEl>
                                      </p:cBhvr>
                                    </p:animEffect>
                                  </p:childTnLst>
                                </p:cTn>
                              </p:par>
                              <p:par>
                                <p:cTn id="81" presetID="10" presetClass="entr" presetSubtype="0" fill="hold" nodeType="withEffect">
                                  <p:stCondLst>
                                    <p:cond delay="0"/>
                                  </p:stCondLst>
                                  <p:childTnLst>
                                    <p:set>
                                      <p:cBhvr>
                                        <p:cTn id="82" dur="1" fill="hold">
                                          <p:stCondLst>
                                            <p:cond delay="0"/>
                                          </p:stCondLst>
                                        </p:cTn>
                                        <p:tgtEl>
                                          <p:spTgt spid="13">
                                            <p:txEl>
                                              <p:pRg st="9" end="9"/>
                                            </p:txEl>
                                          </p:spTgt>
                                        </p:tgtEl>
                                        <p:attrNameLst>
                                          <p:attrName>style.visibility</p:attrName>
                                        </p:attrNameLst>
                                      </p:cBhvr>
                                      <p:to>
                                        <p:strVal val="visible"/>
                                      </p:to>
                                    </p:set>
                                    <p:animEffect transition="in" filter="fade">
                                      <p:cBhvr>
                                        <p:cTn id="83" dur="500"/>
                                        <p:tgtEl>
                                          <p:spTgt spid="13">
                                            <p:txEl>
                                              <p:pRg st="9" end="9"/>
                                            </p:txEl>
                                          </p:spTgt>
                                        </p:tgtEl>
                                      </p:cBhvr>
                                    </p:animEffect>
                                  </p:childTnLst>
                                </p:cTn>
                              </p:par>
                              <p:par>
                                <p:cTn id="84" presetID="10" presetClass="entr" presetSubtype="0" fill="hold" nodeType="withEffect">
                                  <p:stCondLst>
                                    <p:cond delay="0"/>
                                  </p:stCondLst>
                                  <p:childTnLst>
                                    <p:set>
                                      <p:cBhvr>
                                        <p:cTn id="85" dur="1" fill="hold">
                                          <p:stCondLst>
                                            <p:cond delay="0"/>
                                          </p:stCondLst>
                                        </p:cTn>
                                        <p:tgtEl>
                                          <p:spTgt spid="13">
                                            <p:txEl>
                                              <p:pRg st="10" end="10"/>
                                            </p:txEl>
                                          </p:spTgt>
                                        </p:tgtEl>
                                        <p:attrNameLst>
                                          <p:attrName>style.visibility</p:attrName>
                                        </p:attrNameLst>
                                      </p:cBhvr>
                                      <p:to>
                                        <p:strVal val="visible"/>
                                      </p:to>
                                    </p:set>
                                    <p:animEffect transition="in" filter="fade">
                                      <p:cBhvr>
                                        <p:cTn id="86" dur="500"/>
                                        <p:tgtEl>
                                          <p:spTgt spid="13">
                                            <p:txEl>
                                              <p:pRg st="10" end="10"/>
                                            </p:txEl>
                                          </p:spTgt>
                                        </p:tgtEl>
                                      </p:cBhvr>
                                    </p:animEffect>
                                  </p:childTnLst>
                                </p:cTn>
                              </p:par>
                              <p:par>
                                <p:cTn id="87" presetID="10" presetClass="entr" presetSubtype="0" fill="hold" nodeType="withEffect">
                                  <p:stCondLst>
                                    <p:cond delay="0"/>
                                  </p:stCondLst>
                                  <p:childTnLst>
                                    <p:set>
                                      <p:cBhvr>
                                        <p:cTn id="88" dur="1" fill="hold">
                                          <p:stCondLst>
                                            <p:cond delay="0"/>
                                          </p:stCondLst>
                                        </p:cTn>
                                        <p:tgtEl>
                                          <p:spTgt spid="13">
                                            <p:txEl>
                                              <p:pRg st="11" end="11"/>
                                            </p:txEl>
                                          </p:spTgt>
                                        </p:tgtEl>
                                        <p:attrNameLst>
                                          <p:attrName>style.visibility</p:attrName>
                                        </p:attrNameLst>
                                      </p:cBhvr>
                                      <p:to>
                                        <p:strVal val="visible"/>
                                      </p:to>
                                    </p:set>
                                    <p:animEffect transition="in" filter="fade">
                                      <p:cBhvr>
                                        <p:cTn id="89" dur="500"/>
                                        <p:tgtEl>
                                          <p:spTgt spid="13">
                                            <p:txEl>
                                              <p:pRg st="11" end="11"/>
                                            </p:txEl>
                                          </p:spTgt>
                                        </p:tgtEl>
                                      </p:cBhvr>
                                    </p:animEffect>
                                  </p:childTnLst>
                                </p:cTn>
                              </p:par>
                              <p:par>
                                <p:cTn id="90" presetID="10" presetClass="entr" presetSubtype="0" fill="hold" nodeType="withEffect">
                                  <p:stCondLst>
                                    <p:cond delay="0"/>
                                  </p:stCondLst>
                                  <p:childTnLst>
                                    <p:set>
                                      <p:cBhvr>
                                        <p:cTn id="91" dur="1" fill="hold">
                                          <p:stCondLst>
                                            <p:cond delay="0"/>
                                          </p:stCondLst>
                                        </p:cTn>
                                        <p:tgtEl>
                                          <p:spTgt spid="13">
                                            <p:txEl>
                                              <p:pRg st="12" end="12"/>
                                            </p:txEl>
                                          </p:spTgt>
                                        </p:tgtEl>
                                        <p:attrNameLst>
                                          <p:attrName>style.visibility</p:attrName>
                                        </p:attrNameLst>
                                      </p:cBhvr>
                                      <p:to>
                                        <p:strVal val="visible"/>
                                      </p:to>
                                    </p:set>
                                    <p:animEffect transition="in" filter="fade">
                                      <p:cBhvr>
                                        <p:cTn id="92" dur="500"/>
                                        <p:tgtEl>
                                          <p:spTgt spid="13">
                                            <p:txEl>
                                              <p:pRg st="12" end="12"/>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13">
                                            <p:txEl>
                                              <p:pRg st="14" end="14"/>
                                            </p:txEl>
                                          </p:spTgt>
                                        </p:tgtEl>
                                        <p:attrNameLst>
                                          <p:attrName>style.visibility</p:attrName>
                                        </p:attrNameLst>
                                      </p:cBhvr>
                                      <p:to>
                                        <p:strVal val="visible"/>
                                      </p:to>
                                    </p:set>
                                    <p:animEffect transition="in" filter="fade">
                                      <p:cBhvr>
                                        <p:cTn id="97" dur="500"/>
                                        <p:tgtEl>
                                          <p:spTgt spid="13">
                                            <p:txEl>
                                              <p:pRg st="14" end="14"/>
                                            </p:txEl>
                                          </p:spTgt>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nodeType="clickEffect">
                                  <p:stCondLst>
                                    <p:cond delay="0"/>
                                  </p:stCondLst>
                                  <p:childTnLst>
                                    <p:set>
                                      <p:cBhvr>
                                        <p:cTn id="101" dur="1" fill="hold">
                                          <p:stCondLst>
                                            <p:cond delay="0"/>
                                          </p:stCondLst>
                                        </p:cTn>
                                        <p:tgtEl>
                                          <p:spTgt spid="13">
                                            <p:txEl>
                                              <p:pRg st="17" end="17"/>
                                            </p:txEl>
                                          </p:spTgt>
                                        </p:tgtEl>
                                        <p:attrNameLst>
                                          <p:attrName>style.visibility</p:attrName>
                                        </p:attrNameLst>
                                      </p:cBhvr>
                                      <p:to>
                                        <p:strVal val="visible"/>
                                      </p:to>
                                    </p:set>
                                    <p:animEffect transition="in" filter="fade">
                                      <p:cBhvr>
                                        <p:cTn id="102" dur="500"/>
                                        <p:tgtEl>
                                          <p:spTgt spid="13">
                                            <p:txEl>
                                              <p:pRg st="17" end="17"/>
                                            </p:txEl>
                                          </p:spTgt>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nodeType="clickEffect">
                                  <p:stCondLst>
                                    <p:cond delay="0"/>
                                  </p:stCondLst>
                                  <p:childTnLst>
                                    <p:set>
                                      <p:cBhvr>
                                        <p:cTn id="106" dur="1" fill="hold">
                                          <p:stCondLst>
                                            <p:cond delay="0"/>
                                          </p:stCondLst>
                                        </p:cTn>
                                        <p:tgtEl>
                                          <p:spTgt spid="13">
                                            <p:txEl>
                                              <p:pRg st="15" end="15"/>
                                            </p:txEl>
                                          </p:spTgt>
                                        </p:tgtEl>
                                        <p:attrNameLst>
                                          <p:attrName>style.visibility</p:attrName>
                                        </p:attrNameLst>
                                      </p:cBhvr>
                                      <p:to>
                                        <p:strVal val="visible"/>
                                      </p:to>
                                    </p:set>
                                    <p:animEffect transition="in" filter="fade">
                                      <p:cBhvr>
                                        <p:cTn id="107" dur="500"/>
                                        <p:tgtEl>
                                          <p:spTgt spid="13">
                                            <p:txEl>
                                              <p:pRg st="15" end="15"/>
                                            </p:txEl>
                                          </p:spTgt>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13">
                                            <p:txEl>
                                              <p:pRg st="18" end="18"/>
                                            </p:txEl>
                                          </p:spTgt>
                                        </p:tgtEl>
                                        <p:attrNameLst>
                                          <p:attrName>style.visibility</p:attrName>
                                        </p:attrNameLst>
                                      </p:cBhvr>
                                      <p:to>
                                        <p:strVal val="visible"/>
                                      </p:to>
                                    </p:set>
                                    <p:animEffect transition="in" filter="fade">
                                      <p:cBhvr>
                                        <p:cTn id="112" dur="500"/>
                                        <p:tgtEl>
                                          <p:spTgt spid="13">
                                            <p:txEl>
                                              <p:p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Lst>
  </p:timing>
</p:sld>
</file>

<file path=ppt/theme/theme1.xml><?xml version="1.0" encoding="utf-8"?>
<a:theme xmlns:a="http://schemas.openxmlformats.org/drawingml/2006/main" name="First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Additional Material">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las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Tink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Exercis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Solu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Quiz">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14050</TotalTime>
  <Words>5071</Words>
  <Application>Microsoft Office PowerPoint</Application>
  <PresentationFormat>On-screen Show (16:9)</PresentationFormat>
  <Paragraphs>665</Paragraphs>
  <Slides>17</Slides>
  <Notes>15</Notes>
  <HiddenSlides>0</HiddenSlides>
  <MMClips>0</MMClips>
  <ScaleCrop>false</ScaleCrop>
  <HeadingPairs>
    <vt:vector size="6" baseType="variant">
      <vt:variant>
        <vt:lpstr>Fonts Used</vt:lpstr>
      </vt:variant>
      <vt:variant>
        <vt:i4>4</vt:i4>
      </vt:variant>
      <vt:variant>
        <vt:lpstr>Theme</vt:lpstr>
      </vt:variant>
      <vt:variant>
        <vt:i4>7</vt:i4>
      </vt:variant>
      <vt:variant>
        <vt:lpstr>Slide Titles</vt:lpstr>
      </vt:variant>
      <vt:variant>
        <vt:i4>17</vt:i4>
      </vt:variant>
    </vt:vector>
  </HeadingPairs>
  <TitlesOfParts>
    <vt:vector size="28" baseType="lpstr">
      <vt:lpstr>Arial</vt:lpstr>
      <vt:lpstr>Calibri</vt:lpstr>
      <vt:lpstr>Consolas</vt:lpstr>
      <vt:lpstr>Palatino Linotype</vt:lpstr>
      <vt:lpstr>First Slide</vt:lpstr>
      <vt:lpstr>Additional Material</vt:lpstr>
      <vt:lpstr>Class</vt:lpstr>
      <vt:lpstr>Tinker</vt:lpstr>
      <vt:lpstr>Exercise</vt:lpstr>
      <vt:lpstr>Solution</vt:lpstr>
      <vt:lpstr>Quiz</vt:lpstr>
      <vt:lpstr>Tic Tac Toe Example</vt:lpstr>
      <vt:lpstr>See Also</vt:lpstr>
      <vt:lpstr>What objects do you see?</vt:lpstr>
      <vt:lpstr>K.I.S.S</vt:lpstr>
      <vt:lpstr>Information Types</vt:lpstr>
      <vt:lpstr>Functions</vt:lpstr>
      <vt:lpstr>Game Logic</vt:lpstr>
      <vt:lpstr>Reuse?</vt:lpstr>
      <vt:lpstr>Evolution to Objects</vt:lpstr>
      <vt:lpstr>What can the objects DO?</vt:lpstr>
      <vt:lpstr>UML</vt:lpstr>
      <vt:lpstr>The User</vt:lpstr>
      <vt:lpstr>Board</vt:lpstr>
      <vt:lpstr>Unit Tests</vt:lpstr>
      <vt:lpstr>Player</vt:lpstr>
      <vt:lpstr>Types of Players</vt:lpstr>
      <vt:lpstr>Tinkering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Topher</dc:creator>
  <cp:lastModifiedBy>Christopher Cantrell</cp:lastModifiedBy>
  <cp:revision>474</cp:revision>
  <cp:lastPrinted>2018-07-29T22:11:05Z</cp:lastPrinted>
  <dcterms:created xsi:type="dcterms:W3CDTF">2015-07-04T21:12:26Z</dcterms:created>
  <dcterms:modified xsi:type="dcterms:W3CDTF">2020-04-05T20:50:43Z</dcterms:modified>
</cp:coreProperties>
</file>

<file path=docProps/thumbnail.jpeg>
</file>